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0" r:id="rId2"/>
    <p:sldId id="261" r:id="rId3"/>
    <p:sldId id="289" r:id="rId4"/>
    <p:sldId id="290" r:id="rId5"/>
    <p:sldId id="291" r:id="rId6"/>
    <p:sldId id="292" r:id="rId7"/>
    <p:sldId id="293" r:id="rId8"/>
    <p:sldId id="297" r:id="rId9"/>
    <p:sldId id="294" r:id="rId10"/>
    <p:sldId id="296" r:id="rId11"/>
    <p:sldId id="276" r:id="rId12"/>
    <p:sldId id="298" r:id="rId13"/>
    <p:sldId id="299" r:id="rId14"/>
    <p:sldId id="300" r:id="rId15"/>
    <p:sldId id="295" r:id="rId16"/>
    <p:sldId id="301" r:id="rId17"/>
    <p:sldId id="302" r:id="rId18"/>
    <p:sldId id="303" r:id="rId19"/>
    <p:sldId id="304" r:id="rId20"/>
    <p:sldId id="305" r:id="rId21"/>
    <p:sldId id="273" r:id="rId22"/>
    <p:sldId id="266" r:id="rId23"/>
    <p:sldId id="283" r:id="rId24"/>
    <p:sldId id="284" r:id="rId25"/>
    <p:sldId id="286" r:id="rId26"/>
  </p:sldIdLst>
  <p:sldSz cx="7562850" cy="10688638"/>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dicis Pontpoint - Qualité de Vie" initials="MP-QdV" lastIdx="0" clrIdx="0">
    <p:extLst>
      <p:ext uri="{19B8F6BF-5375-455C-9EA6-DF929625EA0E}">
        <p15:presenceInfo xmlns:p15="http://schemas.microsoft.com/office/powerpoint/2012/main" userId="Medicis Pontpoint - Qualité de Vie" providerId="None"/>
      </p:ext>
    </p:extLst>
  </p:cmAuthor>
  <p:cmAuthor id="2" name="Medicis Pontpoint - Qualité de Vie" initials="MP-QdV [2]" lastIdx="1" clrIdx="1">
    <p:extLst>
      <p:ext uri="{19B8F6BF-5375-455C-9EA6-DF929625EA0E}">
        <p15:presenceInfo xmlns:p15="http://schemas.microsoft.com/office/powerpoint/2012/main" userId="S-1-5-21-1508939343-2933542139-1514774565-6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4E48"/>
    <a:srgbClr val="755E56"/>
    <a:srgbClr val="6D5851"/>
    <a:srgbClr val="FFFFFF"/>
    <a:srgbClr val="52423C"/>
    <a:srgbClr val="C50B34"/>
    <a:srgbClr val="9DD36D"/>
    <a:srgbClr val="E6665C"/>
    <a:srgbClr val="614E48"/>
    <a:srgbClr val="C80B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251" autoAdjust="0"/>
  </p:normalViewPr>
  <p:slideViewPr>
    <p:cSldViewPr snapToGrid="0" snapToObjects="1">
      <p:cViewPr varScale="1">
        <p:scale>
          <a:sx n="75" d="100"/>
          <a:sy n="75" d="100"/>
        </p:scale>
        <p:origin x="2388" y="54"/>
      </p:cViewPr>
      <p:guideLst>
        <p:guide orient="horz" pos="3367"/>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B7B16A0-31E8-C845-84AA-6903F401FD19}" type="datetimeFigureOut">
              <a:rPr lang="fr-FR" smtClean="0"/>
              <a:t>10/04/2024</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3388356-AA1F-C942-8EE3-DA7B18AD0E76}" type="slidenum">
              <a:rPr lang="fr-FR" smtClean="0"/>
              <a:t>‹N°›</a:t>
            </a:fld>
            <a:endParaRPr lang="fr-FR"/>
          </a:p>
        </p:txBody>
      </p:sp>
    </p:spTree>
    <p:extLst>
      <p:ext uri="{BB962C8B-B14F-4D97-AF65-F5344CB8AC3E}">
        <p14:creationId xmlns:p14="http://schemas.microsoft.com/office/powerpoint/2010/main" val="2954433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DEBC6E9-2D90-6944-8CE2-B76C8D17DBB4}" type="datetimeFigureOut">
              <a:rPr lang="fr-FR" smtClean="0"/>
              <a:t>10/04/2024</a:t>
            </a:fld>
            <a:endParaRPr lang="fr-FR"/>
          </a:p>
        </p:txBody>
      </p:sp>
      <p:sp>
        <p:nvSpPr>
          <p:cNvPr id="4" name="Espace réservé de l'image des diapositives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E356207-A42C-5448-8700-0CBE3668169B}" type="slidenum">
              <a:rPr lang="fr-FR" smtClean="0"/>
              <a:t>‹N°›</a:t>
            </a:fld>
            <a:endParaRPr lang="fr-FR"/>
          </a:p>
        </p:txBody>
      </p:sp>
    </p:spTree>
    <p:extLst>
      <p:ext uri="{BB962C8B-B14F-4D97-AF65-F5344CB8AC3E}">
        <p14:creationId xmlns:p14="http://schemas.microsoft.com/office/powerpoint/2010/main" val="3796657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67214" y="3320407"/>
            <a:ext cx="6428423" cy="2291129"/>
          </a:xfrm>
        </p:spPr>
        <p:txBody>
          <a:bodyPr/>
          <a:lstStyle/>
          <a:p>
            <a:r>
              <a:rPr lang="fr-FR"/>
              <a:t>Cliquez et modifiez le titre</a:t>
            </a:r>
          </a:p>
        </p:txBody>
      </p:sp>
      <p:sp>
        <p:nvSpPr>
          <p:cNvPr id="3" name="Sous-titr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414441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1432092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535084" y="668040"/>
            <a:ext cx="1407530" cy="1421440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312493" y="668040"/>
            <a:ext cx="4096544" cy="1421440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84177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dirty="0"/>
              <a:t>Cliquez pour modifier les styles du texte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774170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97413" y="6868441"/>
            <a:ext cx="6428423" cy="2122882"/>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D25ADFA3-6D09-134D-AA88-A61BDE351E7C}" type="datetimeFigureOut">
              <a:rPr lang="fr-FR" smtClean="0"/>
              <a:t>10/04/2024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61058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417293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78143" y="428041"/>
            <a:ext cx="6806565" cy="1781440"/>
          </a:xfrm>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25ADFA3-6D09-134D-AA88-A61BDE351E7C}" type="datetimeFigureOut">
              <a:rPr lang="fr-FR" smtClean="0"/>
              <a:t>10/04/2024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93049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D25ADFA3-6D09-134D-AA88-A61BDE351E7C}" type="datetimeFigureOut">
              <a:rPr lang="fr-FR" smtClean="0"/>
              <a:t>10/04/2024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00323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25ADFA3-6D09-134D-AA88-A61BDE351E7C}" type="datetimeFigureOut">
              <a:rPr lang="fr-FR" smtClean="0"/>
              <a:t>10/04/2024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22079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78143" y="425566"/>
            <a:ext cx="2488126" cy="181113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46275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82372" y="7482047"/>
            <a:ext cx="4537710" cy="88329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482372" y="955049"/>
            <a:ext cx="4537710" cy="641318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D25ADFA3-6D09-134D-AA88-A61BDE351E7C}" type="datetimeFigureOut">
              <a:rPr lang="fr-FR" smtClean="0"/>
              <a:t>10/04/2024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D5E2455-803E-1648-97B5-B803AFB9661C}" type="slidenum">
              <a:rPr lang="fr-FR" smtClean="0"/>
              <a:t>‹N°›</a:t>
            </a:fld>
            <a:endParaRPr lang="fr-FR"/>
          </a:p>
        </p:txBody>
      </p:sp>
    </p:spTree>
    <p:extLst>
      <p:ext uri="{BB962C8B-B14F-4D97-AF65-F5344CB8AC3E}">
        <p14:creationId xmlns:p14="http://schemas.microsoft.com/office/powerpoint/2010/main" val="340902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78143" y="428041"/>
            <a:ext cx="6806565" cy="178144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378143" y="2494016"/>
            <a:ext cx="6806565" cy="7054007"/>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4" name="Espace réservé de la date 3"/>
          <p:cNvSpPr>
            <a:spLocks noGrp="1"/>
          </p:cNvSpPr>
          <p:nvPr>
            <p:ph type="dt" sz="half" idx="2"/>
          </p:nvPr>
        </p:nvSpPr>
        <p:spPr>
          <a:xfrm>
            <a:off x="378143" y="9906785"/>
            <a:ext cx="1764665" cy="569071"/>
          </a:xfrm>
          <a:prstGeom prst="rect">
            <a:avLst/>
          </a:prstGeom>
        </p:spPr>
        <p:txBody>
          <a:bodyPr vert="horz" lIns="91440" tIns="45720" rIns="91440" bIns="45720" rtlCol="0" anchor="ctr"/>
          <a:lstStyle>
            <a:lvl1pPr algn="l">
              <a:defRPr sz="900" b="1" i="0">
                <a:solidFill>
                  <a:schemeClr val="tx1">
                    <a:tint val="75000"/>
                  </a:schemeClr>
                </a:solidFill>
                <a:latin typeface="Arial"/>
                <a:cs typeface="Arial"/>
              </a:defRPr>
            </a:lvl1pPr>
          </a:lstStyle>
          <a:p>
            <a:fld id="{D25ADFA3-6D09-134D-AA88-A61BDE351E7C}" type="datetimeFigureOut">
              <a:rPr lang="fr-FR" smtClean="0"/>
              <a:pPr/>
              <a:t>10/04/2024</a:t>
            </a:fld>
            <a:endParaRPr lang="fr-FR"/>
          </a:p>
        </p:txBody>
      </p:sp>
      <p:sp>
        <p:nvSpPr>
          <p:cNvPr id="5" name="Espace réservé du pied de page 4"/>
          <p:cNvSpPr>
            <a:spLocks noGrp="1"/>
          </p:cNvSpPr>
          <p:nvPr>
            <p:ph type="ftr" sz="quarter" idx="3"/>
          </p:nvPr>
        </p:nvSpPr>
        <p:spPr>
          <a:xfrm>
            <a:off x="2583974" y="9906785"/>
            <a:ext cx="2394903" cy="569071"/>
          </a:xfrm>
          <a:prstGeom prst="rect">
            <a:avLst/>
          </a:prstGeom>
        </p:spPr>
        <p:txBody>
          <a:bodyPr vert="horz" lIns="91440" tIns="45720" rIns="91440" bIns="45720" rtlCol="0" anchor="ctr"/>
          <a:lstStyle>
            <a:lvl1pPr algn="ctr">
              <a:defRPr sz="900" b="1" i="0">
                <a:solidFill>
                  <a:schemeClr val="tx1">
                    <a:tint val="75000"/>
                  </a:schemeClr>
                </a:solidFill>
                <a:latin typeface="Arial"/>
                <a:cs typeface="Arial"/>
              </a:defRPr>
            </a:lvl1pPr>
          </a:lstStyle>
          <a:p>
            <a:endParaRPr lang="fr-FR"/>
          </a:p>
        </p:txBody>
      </p:sp>
      <p:sp>
        <p:nvSpPr>
          <p:cNvPr id="6" name="Espace réservé du numéro de diapositive 5"/>
          <p:cNvSpPr>
            <a:spLocks noGrp="1"/>
          </p:cNvSpPr>
          <p:nvPr>
            <p:ph type="sldNum" sz="quarter" idx="4"/>
          </p:nvPr>
        </p:nvSpPr>
        <p:spPr>
          <a:xfrm>
            <a:off x="5420043" y="9906785"/>
            <a:ext cx="1764665" cy="569071"/>
          </a:xfrm>
          <a:prstGeom prst="rect">
            <a:avLst/>
          </a:prstGeom>
        </p:spPr>
        <p:txBody>
          <a:bodyPr vert="horz" lIns="91440" tIns="45720" rIns="91440" bIns="45720" rtlCol="0" anchor="ctr"/>
          <a:lstStyle>
            <a:lvl1pPr algn="r">
              <a:defRPr sz="900" b="1" i="0">
                <a:solidFill>
                  <a:schemeClr val="tx1">
                    <a:tint val="75000"/>
                  </a:schemeClr>
                </a:solidFill>
                <a:latin typeface="Arial"/>
                <a:cs typeface="Arial"/>
              </a:defRPr>
            </a:lvl1pPr>
          </a:lstStyle>
          <a:p>
            <a:fld id="{5D5E2455-803E-1648-97B5-B803AFB9661C}" type="slidenum">
              <a:rPr lang="fr-FR" smtClean="0"/>
              <a:pPr/>
              <a:t>‹N°›</a:t>
            </a:fld>
            <a:endParaRPr lang="fr-FR"/>
          </a:p>
        </p:txBody>
      </p:sp>
    </p:spTree>
    <p:extLst>
      <p:ext uri="{BB962C8B-B14F-4D97-AF65-F5344CB8AC3E}">
        <p14:creationId xmlns:p14="http://schemas.microsoft.com/office/powerpoint/2010/main" val="2268606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i="0"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2000" b="0" i="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600" b="1"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b="1"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b="1"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200" b="1"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dvdpri-my.sharepoint.com/personal/nvignolet_expertise-soins_fr/Documents/Doc1.docx?web=1"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jpeg"/></Relationships>
</file>

<file path=ppt/slides/_rels/slide1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7.png"/><Relationship Id="rId7" Type="http://schemas.openxmlformats.org/officeDocument/2006/relationships/image" Target="../media/image39.jpe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8.png"/><Relationship Id="rId10" Type="http://schemas.openxmlformats.org/officeDocument/2006/relationships/image" Target="../media/image42.jpeg"/><Relationship Id="rId4" Type="http://schemas.openxmlformats.org/officeDocument/2006/relationships/image" Target="../media/image8.jpeg"/><Relationship Id="rId9" Type="http://schemas.openxmlformats.org/officeDocument/2006/relationships/image" Target="../media/image41.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47.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3.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8.jpeg"/><Relationship Id="rId7" Type="http://schemas.openxmlformats.org/officeDocument/2006/relationships/image" Target="../media/image56.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7.png"/><Relationship Id="rId9" Type="http://schemas.openxmlformats.org/officeDocument/2006/relationships/image" Target="../media/image58.jpeg"/></Relationships>
</file>

<file path=ppt/slides/_rels/slide18.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8.jpeg"/><Relationship Id="rId7" Type="http://schemas.openxmlformats.org/officeDocument/2006/relationships/image" Target="../media/image61.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4.jpeg"/><Relationship Id="rId7" Type="http://schemas.openxmlformats.org/officeDocument/2006/relationships/image" Target="../media/image65.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image" Target="../media/image9.png"/><Relationship Id="rId9" Type="http://schemas.openxmlformats.org/officeDocument/2006/relationships/image" Target="../media/image6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69.jpeg"/><Relationship Id="rId7" Type="http://schemas.openxmlformats.org/officeDocument/2006/relationships/image" Target="../media/image7.pn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9.png"/><Relationship Id="rId4" Type="http://schemas.openxmlformats.org/officeDocument/2006/relationships/image" Target="../media/image70.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1.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8.jpeg"/><Relationship Id="rId7"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73.png"/><Relationship Id="rId5" Type="http://schemas.microsoft.com/office/2007/relationships/hdphoto" Target="../media/hdphoto3.wdp"/><Relationship Id="rId10" Type="http://schemas.openxmlformats.org/officeDocument/2006/relationships/image" Target="../media/image75.jpeg"/><Relationship Id="rId4" Type="http://schemas.openxmlformats.org/officeDocument/2006/relationships/image" Target="../media/image72.png"/><Relationship Id="rId9" Type="http://schemas.microsoft.com/office/2007/relationships/hdphoto" Target="../media/hdphoto5.wdp"/></Relationships>
</file>

<file path=ppt/slides/_rels/slide23.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png"/><Relationship Id="rId7" Type="http://schemas.openxmlformats.org/officeDocument/2006/relationships/image" Target="../media/image76.png"/><Relationship Id="rId2" Type="http://schemas.openxmlformats.org/officeDocument/2006/relationships/image" Target="../media/image9.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8.png"/><Relationship Id="rId4" Type="http://schemas.openxmlformats.org/officeDocument/2006/relationships/image" Target="../media/image8.jpeg"/><Relationship Id="rId9" Type="http://schemas.microsoft.com/office/2007/relationships/hdphoto" Target="../media/hdphoto6.wdp"/></Relationships>
</file>

<file path=ppt/slides/_rels/slide2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79.png"/><Relationship Id="rId7" Type="http://schemas.openxmlformats.org/officeDocument/2006/relationships/image" Target="../media/image82.png"/><Relationship Id="rId2" Type="http://schemas.openxmlformats.org/officeDocument/2006/relationships/image" Target="../media/image78.png"/><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81.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8.jpeg"/><Relationship Id="rId7"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8.jpeg"/><Relationship Id="rId7"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9.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361425" y="359998"/>
            <a:ext cx="6840000" cy="1907998"/>
          </a:xfrm>
          <a:prstGeom prst="rect">
            <a:avLst/>
          </a:prstGeom>
          <a:solidFill>
            <a:srgbClr val="C50B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1" name="Image 20" descr="empreinte_blanc_fondtransparent.png"/>
          <p:cNvPicPr>
            <a:picLocks noChangeAspect="1"/>
          </p:cNvPicPr>
          <p:nvPr/>
        </p:nvPicPr>
        <p:blipFill rotWithShape="1">
          <a:blip r:embed="rId2" cstate="email">
            <a:extLst>
              <a:ext uri="{28A0092B-C50C-407E-A947-70E740481C1C}">
                <a14:useLocalDpi xmlns:a14="http://schemas.microsoft.com/office/drawing/2010/main" val="0"/>
              </a:ext>
            </a:extLst>
          </a:blip>
          <a:srcRect r="-3050"/>
          <a:stretch/>
        </p:blipFill>
        <p:spPr>
          <a:xfrm>
            <a:off x="5098055" y="306131"/>
            <a:ext cx="2103370" cy="1931854"/>
          </a:xfrm>
          <a:prstGeom prst="rect">
            <a:avLst/>
          </a:prstGeom>
          <a:ln>
            <a:noFill/>
          </a:ln>
        </p:spPr>
      </p:pic>
      <p:sp>
        <p:nvSpPr>
          <p:cNvPr id="26" name="Espace réservé du pied de page 4"/>
          <p:cNvSpPr>
            <a:spLocks noGrp="1"/>
          </p:cNvSpPr>
          <p:nvPr>
            <p:ph type="ftr" sz="quarter" idx="11"/>
          </p:nvPr>
        </p:nvSpPr>
        <p:spPr>
          <a:xfrm>
            <a:off x="360000" y="833102"/>
            <a:ext cx="4891048" cy="252181"/>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288000" tIns="46800" rIns="0" bIns="46800"/>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gn="l"/>
            <a:r>
              <a:rPr lang="fr-FR" sz="2300" dirty="0">
                <a:solidFill>
                  <a:srgbClr val="FFFFFF"/>
                </a:solidFill>
              </a:rPr>
              <a:t>Journal interne de la Résidence</a:t>
            </a:r>
          </a:p>
        </p:txBody>
      </p:sp>
      <p:sp>
        <p:nvSpPr>
          <p:cNvPr id="27" name="Text Box 6"/>
          <p:cNvSpPr txBox="1">
            <a:spLocks noChangeArrowheads="1"/>
          </p:cNvSpPr>
          <p:nvPr/>
        </p:nvSpPr>
        <p:spPr bwMode="auto">
          <a:xfrm>
            <a:off x="360000" y="1258790"/>
            <a:ext cx="4896000" cy="53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288000" tIns="0" rIns="0" bIns="0" anchor="t">
            <a:noAutofit/>
          </a:bodyPr>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nSpc>
                <a:spcPct val="70000"/>
              </a:lnSpc>
            </a:pPr>
            <a:r>
              <a:rPr lang="fr-FR" sz="2800" dirty="0">
                <a:solidFill>
                  <a:srgbClr val="FFFFFF"/>
                </a:solidFill>
              </a:rPr>
              <a:t>Les </a:t>
            </a:r>
            <a:r>
              <a:rPr lang="fr-FR" sz="2800" dirty="0" smtClean="0">
                <a:solidFill>
                  <a:srgbClr val="FFFFFF"/>
                </a:solidFill>
              </a:rPr>
              <a:t>Jardins Médicis</a:t>
            </a:r>
            <a:endParaRPr lang="fr-FR" sz="2800" dirty="0">
              <a:solidFill>
                <a:srgbClr val="FFFFFF"/>
              </a:solidFill>
            </a:endParaRPr>
          </a:p>
        </p:txBody>
      </p:sp>
      <p:sp>
        <p:nvSpPr>
          <p:cNvPr id="30" name="Rectangle 5"/>
          <p:cNvSpPr>
            <a:spLocks noChangeArrowheads="1"/>
          </p:cNvSpPr>
          <p:nvPr/>
        </p:nvSpPr>
        <p:spPr bwMode="auto">
          <a:xfrm>
            <a:off x="361425" y="10276555"/>
            <a:ext cx="6840000" cy="361950"/>
          </a:xfrm>
          <a:prstGeom prst="rect">
            <a:avLst/>
          </a:prstGeom>
          <a:noFill/>
          <a:ln>
            <a:noFill/>
          </a:ln>
          <a:effectLst/>
        </p:spPr>
        <p:txBody>
          <a:bodyPr wrap="none" anchor="ctr"/>
          <a:lstStyle/>
          <a:p>
            <a:pPr algn="ctr"/>
            <a:r>
              <a:rPr lang="fr-FR" sz="900" dirty="0" smtClean="0">
                <a:solidFill>
                  <a:srgbClr val="52423C"/>
                </a:solidFill>
                <a:latin typeface="Arial"/>
                <a:cs typeface="Arial"/>
              </a:rPr>
              <a:t>31 place de la ferme du </a:t>
            </a:r>
            <a:r>
              <a:rPr lang="fr-FR" sz="900" dirty="0" err="1" smtClean="0">
                <a:solidFill>
                  <a:srgbClr val="52423C"/>
                </a:solidFill>
                <a:latin typeface="Arial"/>
                <a:cs typeface="Arial"/>
              </a:rPr>
              <a:t>Fay</a:t>
            </a:r>
            <a:r>
              <a:rPr lang="fr-FR" sz="900" dirty="0" smtClean="0">
                <a:solidFill>
                  <a:srgbClr val="52423C"/>
                </a:solidFill>
                <a:latin typeface="Arial"/>
                <a:cs typeface="Arial"/>
              </a:rPr>
              <a:t> 60700 PONTPOINT • </a:t>
            </a:r>
            <a:r>
              <a:rPr lang="fr-FR" sz="900" dirty="0">
                <a:solidFill>
                  <a:srgbClr val="52423C"/>
                </a:solidFill>
                <a:latin typeface="Arial"/>
                <a:cs typeface="Arial"/>
              </a:rPr>
              <a:t>Tél. : </a:t>
            </a:r>
            <a:r>
              <a:rPr lang="fr-FR" sz="900" dirty="0" smtClean="0">
                <a:solidFill>
                  <a:srgbClr val="52423C"/>
                </a:solidFill>
                <a:latin typeface="Arial"/>
                <a:cs typeface="Arial"/>
              </a:rPr>
              <a:t>03 44 56 82 82 • medicis-pontpoint@domusvi.com </a:t>
            </a:r>
            <a:endParaRPr lang="fr-FR" sz="900" dirty="0">
              <a:solidFill>
                <a:srgbClr val="52423C"/>
              </a:solidFill>
              <a:latin typeface="Arial"/>
              <a:cs typeface="Arial"/>
            </a:endParaRPr>
          </a:p>
        </p:txBody>
      </p:sp>
      <p:pic>
        <p:nvPicPr>
          <p:cNvPr id="64" name="Image 63"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3425" y="9795632"/>
            <a:ext cx="1655999" cy="480923"/>
          </a:xfrm>
          <a:prstGeom prst="rect">
            <a:avLst/>
          </a:prstGeom>
        </p:spPr>
      </p:pic>
      <p:sp>
        <p:nvSpPr>
          <p:cNvPr id="65" name="Rectangle 7"/>
          <p:cNvSpPr>
            <a:spLocks noChangeArrowheads="1"/>
          </p:cNvSpPr>
          <p:nvPr/>
        </p:nvSpPr>
        <p:spPr bwMode="auto">
          <a:xfrm>
            <a:off x="571926" y="6054972"/>
            <a:ext cx="1836000" cy="727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108000" tIns="46800" rIns="108000" bIns="46800">
            <a:spAutoFit/>
          </a:bodyPr>
          <a:lstStyle/>
          <a:p>
            <a:pPr marL="0" lvl="3">
              <a:lnSpc>
                <a:spcPct val="90000"/>
              </a:lnSpc>
              <a:spcAft>
                <a:spcPts val="400"/>
              </a:spcAft>
            </a:pPr>
            <a:r>
              <a:rPr lang="fr-FR" sz="1400" b="1" dirty="0" smtClean="0">
                <a:solidFill>
                  <a:srgbClr val="755E56"/>
                </a:solidFill>
                <a:latin typeface="Arial"/>
                <a:cs typeface="Arial"/>
              </a:rPr>
              <a:t>Christine </a:t>
            </a:r>
            <a:r>
              <a:rPr lang="fr-FR" sz="1400" b="1" dirty="0" err="1" smtClean="0">
                <a:solidFill>
                  <a:srgbClr val="755E56"/>
                </a:solidFill>
                <a:latin typeface="Arial"/>
                <a:cs typeface="Arial"/>
              </a:rPr>
              <a:t>Lallier</a:t>
            </a:r>
            <a:endParaRPr lang="fr-FR" sz="1400" b="1" i="1" dirty="0">
              <a:solidFill>
                <a:srgbClr val="755E56"/>
              </a:solidFill>
              <a:latin typeface="Arial"/>
              <a:cs typeface="Arial"/>
            </a:endParaRPr>
          </a:p>
          <a:p>
            <a:pPr marL="4763" lvl="3">
              <a:lnSpc>
                <a:spcPct val="90000"/>
              </a:lnSpc>
            </a:pPr>
            <a:r>
              <a:rPr lang="fr-FR" sz="1400" i="1" dirty="0" smtClean="0">
                <a:solidFill>
                  <a:srgbClr val="755E56"/>
                </a:solidFill>
                <a:latin typeface="Arial"/>
                <a:cs typeface="Arial"/>
              </a:rPr>
              <a:t>Directrice</a:t>
            </a:r>
            <a:r>
              <a:rPr lang="fr-FR" sz="1400" i="1" dirty="0">
                <a:solidFill>
                  <a:srgbClr val="755E56"/>
                </a:solidFill>
                <a:latin typeface="Arial"/>
                <a:cs typeface="Arial"/>
              </a:rPr>
              <a:t> </a:t>
            </a:r>
            <a:r>
              <a:rPr lang="fr-FR" sz="1400" i="1" dirty="0" smtClean="0">
                <a:solidFill>
                  <a:srgbClr val="755E56"/>
                </a:solidFill>
                <a:latin typeface="Arial"/>
                <a:cs typeface="Arial"/>
              </a:rPr>
              <a:t>Les Jardins Médicis</a:t>
            </a:r>
            <a:endParaRPr lang="fr-FR" sz="1400" i="1" dirty="0">
              <a:solidFill>
                <a:srgbClr val="755E56"/>
              </a:solidFill>
              <a:latin typeface="Arial"/>
              <a:cs typeface="Arial"/>
            </a:endParaRPr>
          </a:p>
        </p:txBody>
      </p:sp>
      <p:sp>
        <p:nvSpPr>
          <p:cNvPr id="41" name="Espace réservé de la date 3"/>
          <p:cNvSpPr>
            <a:spLocks noGrp="1"/>
          </p:cNvSpPr>
          <p:nvPr>
            <p:ph type="dt" sz="quarter" idx="10"/>
          </p:nvPr>
        </p:nvSpPr>
        <p:spPr>
          <a:xfrm>
            <a:off x="5251048" y="839719"/>
            <a:ext cx="1835999" cy="893356"/>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46800" rIns="0" bIns="46800"/>
          <a:lstStyle>
            <a:lvl1pPr>
              <a:defRPr sz="1400" b="1">
                <a:solidFill>
                  <a:schemeClr val="accent2"/>
                </a:solidFill>
                <a:latin typeface="Arial" charset="0"/>
                <a:ea typeface="ＭＳ Ｐゴシック" charset="0"/>
                <a:cs typeface="Arial" charset="0"/>
              </a:defRPr>
            </a:lvl1pPr>
            <a:lvl2pPr marL="742950" indent="-285750">
              <a:defRPr>
                <a:solidFill>
                  <a:schemeClr val="hlink"/>
                </a:solidFill>
                <a:latin typeface="Arial" charset="0"/>
                <a:ea typeface="Arial" charset="0"/>
                <a:cs typeface="Arial" charset="0"/>
              </a:defRPr>
            </a:lvl2pPr>
            <a:lvl3pPr marL="1143000" indent="-228600">
              <a:defRPr sz="1200">
                <a:solidFill>
                  <a:schemeClr val="tx1"/>
                </a:solidFill>
                <a:latin typeface="Arial" charset="0"/>
                <a:ea typeface="Arial" charset="0"/>
                <a:cs typeface="Arial" charset="0"/>
              </a:defRPr>
            </a:lvl3pPr>
            <a:lvl4pPr marL="1600200" indent="-228600">
              <a:defRPr sz="1200" b="1">
                <a:solidFill>
                  <a:schemeClr val="tx1"/>
                </a:solidFill>
                <a:latin typeface="Arial" charset="0"/>
                <a:ea typeface="Arial" charset="0"/>
                <a:cs typeface="Arial" charset="0"/>
              </a:defRPr>
            </a:lvl4pPr>
            <a:lvl5pPr marL="2057400" indent="-228600">
              <a:defRPr sz="1200" i="1">
                <a:solidFill>
                  <a:schemeClr val="tx1"/>
                </a:solidFill>
                <a:latin typeface="Arial" charset="0"/>
                <a:ea typeface="Arial" charset="0"/>
                <a:cs typeface="Arial" charset="0"/>
              </a:defRPr>
            </a:lvl5pPr>
            <a:lvl6pPr marL="2514600" indent="-228600" eaLnBrk="0" hangingPunct="0">
              <a:defRPr sz="1200" i="1">
                <a:solidFill>
                  <a:schemeClr val="tx1"/>
                </a:solidFill>
                <a:latin typeface="Arial" charset="0"/>
                <a:ea typeface="Arial" charset="0"/>
                <a:cs typeface="Arial" charset="0"/>
              </a:defRPr>
            </a:lvl6pPr>
            <a:lvl7pPr marL="2971800" indent="-228600" eaLnBrk="0" hangingPunct="0">
              <a:defRPr sz="1200" i="1">
                <a:solidFill>
                  <a:schemeClr val="tx1"/>
                </a:solidFill>
                <a:latin typeface="Arial" charset="0"/>
                <a:ea typeface="Arial" charset="0"/>
                <a:cs typeface="Arial" charset="0"/>
              </a:defRPr>
            </a:lvl7pPr>
            <a:lvl8pPr marL="3429000" indent="-228600" eaLnBrk="0" hangingPunct="0">
              <a:defRPr sz="1200" i="1">
                <a:solidFill>
                  <a:schemeClr val="tx1"/>
                </a:solidFill>
                <a:latin typeface="Arial" charset="0"/>
                <a:ea typeface="Arial" charset="0"/>
                <a:cs typeface="Arial" charset="0"/>
              </a:defRPr>
            </a:lvl8pPr>
            <a:lvl9pPr marL="3886200" indent="-228600" eaLnBrk="0" hangingPunct="0">
              <a:defRPr sz="1200" i="1">
                <a:solidFill>
                  <a:schemeClr val="tx1"/>
                </a:solidFill>
                <a:latin typeface="Arial" charset="0"/>
                <a:ea typeface="Arial" charset="0"/>
                <a:cs typeface="Arial" charset="0"/>
              </a:defRPr>
            </a:lvl9pPr>
          </a:lstStyle>
          <a:p>
            <a:pPr algn="ctr">
              <a:lnSpc>
                <a:spcPct val="80000"/>
              </a:lnSpc>
            </a:pPr>
            <a:r>
              <a:rPr lang="fr-FR" sz="2400" dirty="0" smtClean="0">
                <a:solidFill>
                  <a:srgbClr val="755E56"/>
                </a:solidFill>
              </a:rPr>
              <a:t>Avril 2024</a:t>
            </a:r>
            <a:endParaRPr lang="fr-FR" sz="2400" dirty="0">
              <a:solidFill>
                <a:srgbClr val="755E56"/>
              </a:solidFill>
            </a:endParaRPr>
          </a:p>
        </p:txBody>
      </p:sp>
      <p:pic>
        <p:nvPicPr>
          <p:cNvPr id="17" name="Picture 9"/>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776802" y="7099155"/>
            <a:ext cx="1441832" cy="192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6581" y="2896880"/>
            <a:ext cx="2971839" cy="2676293"/>
          </a:xfrm>
          <a:prstGeom prst="rect">
            <a:avLst/>
          </a:prstGeom>
        </p:spPr>
      </p:pic>
      <p:pic>
        <p:nvPicPr>
          <p:cNvPr id="23" name="Image 22" descr="domusVi_fondempreinte_blanc.png">
            <a:hlinkClick r:id="rId6"/>
          </p:cNvPr>
          <p:cNvPicPr>
            <a:picLocks noChangeAspect="1"/>
          </p:cNvPicPr>
          <p:nvPr/>
        </p:nvPicPr>
        <p:blipFill rotWithShape="1">
          <a:blip r:embed="rId7" cstate="email">
            <a:extLst>
              <a:ext uri="{28A0092B-C50C-407E-A947-70E740481C1C}">
                <a14:useLocalDpi xmlns:a14="http://schemas.microsoft.com/office/drawing/2010/main" val="0"/>
              </a:ext>
            </a:extLst>
          </a:blip>
          <a:srcRect l="70925" t="32498" r="10496" b="31526"/>
          <a:stretch/>
        </p:blipFill>
        <p:spPr>
          <a:xfrm>
            <a:off x="236580" y="2888431"/>
            <a:ext cx="2971839" cy="2804591"/>
          </a:xfrm>
          <a:prstGeom prst="rect">
            <a:avLst/>
          </a:prstGeom>
        </p:spPr>
      </p:pic>
      <p:sp>
        <p:nvSpPr>
          <p:cNvPr id="63" name="Rectangle 4"/>
          <p:cNvSpPr txBox="1">
            <a:spLocks noChangeArrowheads="1"/>
          </p:cNvSpPr>
          <p:nvPr/>
        </p:nvSpPr>
        <p:spPr>
          <a:xfrm>
            <a:off x="2818675" y="3536223"/>
            <a:ext cx="4679999" cy="3769789"/>
          </a:xfrm>
          <a:prstGeom prst="rect">
            <a:avLst/>
          </a:prstGeom>
        </p:spPr>
        <p:txBody>
          <a:bodyPr vert="horz" lIns="91440" tIns="45720" rIns="91440" bIns="45720" numCol="1" spcCol="18000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lvl="2">
              <a:lnSpc>
                <a:spcPct val="90000"/>
              </a:lnSpc>
              <a:spcBef>
                <a:spcPts val="0"/>
              </a:spcBef>
            </a:pPr>
            <a:endParaRPr lang="fr-FR" sz="1800" dirty="0">
              <a:solidFill>
                <a:schemeClr val="tx1"/>
              </a:solidFill>
              <a:latin typeface="Arial" charset="0"/>
              <a:cs typeface="Arial" charset="0"/>
            </a:endParaRPr>
          </a:p>
        </p:txBody>
      </p:sp>
      <p:sp>
        <p:nvSpPr>
          <p:cNvPr id="2" name="Rectangle 1"/>
          <p:cNvSpPr/>
          <p:nvPr/>
        </p:nvSpPr>
        <p:spPr>
          <a:xfrm>
            <a:off x="3462833" y="3174273"/>
            <a:ext cx="3781425" cy="3416320"/>
          </a:xfrm>
          <a:prstGeom prst="rect">
            <a:avLst/>
          </a:prstGeom>
        </p:spPr>
        <p:txBody>
          <a:bodyPr>
            <a:spAutoFit/>
          </a:bodyPr>
          <a:lstStyle/>
          <a:p>
            <a:r>
              <a:rPr lang="fr-FR" dirty="0">
                <a:solidFill>
                  <a:srgbClr val="604E48"/>
                </a:solidFill>
                <a:latin typeface="Trebuchet MS" panose="020B0603020202020204" pitchFamily="34" charset="0"/>
                <a:cs typeface="Arial" panose="020B0604020202020204" pitchFamily="34" charset="0"/>
              </a:rPr>
              <a:t>Avril, dont l'odeur nous augure</a:t>
            </a:r>
            <a:br>
              <a:rPr lang="fr-FR" dirty="0">
                <a:solidFill>
                  <a:srgbClr val="604E48"/>
                </a:solidFill>
                <a:latin typeface="Trebuchet MS" panose="020B0603020202020204" pitchFamily="34" charset="0"/>
                <a:cs typeface="Arial" panose="020B0604020202020204" pitchFamily="34" charset="0"/>
              </a:rPr>
            </a:br>
            <a:r>
              <a:rPr lang="fr-FR" dirty="0">
                <a:solidFill>
                  <a:srgbClr val="604E48"/>
                </a:solidFill>
                <a:latin typeface="Trebuchet MS" panose="020B0603020202020204" pitchFamily="34" charset="0"/>
                <a:cs typeface="Arial" panose="020B0604020202020204" pitchFamily="34" charset="0"/>
              </a:rPr>
              <a:t>Le renaissant plaisir,</a:t>
            </a:r>
            <a:br>
              <a:rPr lang="fr-FR" dirty="0">
                <a:solidFill>
                  <a:srgbClr val="604E48"/>
                </a:solidFill>
                <a:latin typeface="Trebuchet MS" panose="020B0603020202020204" pitchFamily="34" charset="0"/>
                <a:cs typeface="Arial" panose="020B0604020202020204" pitchFamily="34" charset="0"/>
              </a:rPr>
            </a:br>
            <a:r>
              <a:rPr lang="fr-FR" dirty="0">
                <a:solidFill>
                  <a:srgbClr val="604E48"/>
                </a:solidFill>
                <a:latin typeface="Trebuchet MS" panose="020B0603020202020204" pitchFamily="34" charset="0"/>
                <a:cs typeface="Arial" panose="020B0604020202020204" pitchFamily="34" charset="0"/>
              </a:rPr>
              <a:t>Tu découvres de mon désir</a:t>
            </a:r>
            <a:br>
              <a:rPr lang="fr-FR" dirty="0">
                <a:solidFill>
                  <a:srgbClr val="604E48"/>
                </a:solidFill>
                <a:latin typeface="Trebuchet MS" panose="020B0603020202020204" pitchFamily="34" charset="0"/>
                <a:cs typeface="Arial" panose="020B0604020202020204" pitchFamily="34" charset="0"/>
              </a:rPr>
            </a:br>
            <a:r>
              <a:rPr lang="fr-FR" dirty="0">
                <a:solidFill>
                  <a:srgbClr val="604E48"/>
                </a:solidFill>
                <a:latin typeface="Trebuchet MS" panose="020B0603020202020204" pitchFamily="34" charset="0"/>
                <a:cs typeface="Arial" panose="020B0604020202020204" pitchFamily="34" charset="0"/>
              </a:rPr>
              <a:t>La secrète figure</a:t>
            </a:r>
            <a:r>
              <a:rPr lang="fr-FR" dirty="0" smtClean="0">
                <a:solidFill>
                  <a:srgbClr val="604E48"/>
                </a:solidFill>
                <a:latin typeface="Trebuchet MS" panose="020B0603020202020204" pitchFamily="34" charset="0"/>
                <a:cs typeface="Arial" panose="020B0604020202020204" pitchFamily="34" charset="0"/>
              </a:rPr>
              <a:t>.</a:t>
            </a:r>
          </a:p>
          <a:p>
            <a:r>
              <a:rPr lang="fr-FR" dirty="0">
                <a:solidFill>
                  <a:srgbClr val="604E48"/>
                </a:solidFill>
                <a:latin typeface="Trebuchet MS" panose="020B0603020202020204" pitchFamily="34" charset="0"/>
                <a:cs typeface="Arial" panose="020B0604020202020204" pitchFamily="34" charset="0"/>
              </a:rPr>
              <a:t>Ah, verse le myrte à </a:t>
            </a:r>
            <a:r>
              <a:rPr lang="fr-FR" dirty="0" err="1">
                <a:solidFill>
                  <a:srgbClr val="604E48"/>
                </a:solidFill>
                <a:latin typeface="Trebuchet MS" panose="020B0603020202020204" pitchFamily="34" charset="0"/>
                <a:cs typeface="Arial" panose="020B0604020202020204" pitchFamily="34" charset="0"/>
              </a:rPr>
              <a:t>Myrtil</a:t>
            </a:r>
            <a:r>
              <a:rPr lang="fr-FR" dirty="0">
                <a:solidFill>
                  <a:srgbClr val="604E48"/>
                </a:solidFill>
                <a:latin typeface="Trebuchet MS" panose="020B0603020202020204" pitchFamily="34" charset="0"/>
                <a:cs typeface="Arial" panose="020B0604020202020204" pitchFamily="34" charset="0"/>
              </a:rPr>
              <a:t>,</a:t>
            </a:r>
            <a:br>
              <a:rPr lang="fr-FR" dirty="0">
                <a:solidFill>
                  <a:srgbClr val="604E48"/>
                </a:solidFill>
                <a:latin typeface="Trebuchet MS" panose="020B0603020202020204" pitchFamily="34" charset="0"/>
                <a:cs typeface="Arial" panose="020B0604020202020204" pitchFamily="34" charset="0"/>
              </a:rPr>
            </a:br>
            <a:r>
              <a:rPr lang="fr-FR" dirty="0">
                <a:solidFill>
                  <a:srgbClr val="604E48"/>
                </a:solidFill>
                <a:latin typeface="Trebuchet MS" panose="020B0603020202020204" pitchFamily="34" charset="0"/>
                <a:cs typeface="Arial" panose="020B0604020202020204" pitchFamily="34" charset="0"/>
              </a:rPr>
              <a:t>L'iris à </a:t>
            </a:r>
            <a:r>
              <a:rPr lang="fr-FR" dirty="0" err="1">
                <a:solidFill>
                  <a:srgbClr val="604E48"/>
                </a:solidFill>
                <a:latin typeface="Trebuchet MS" panose="020B0603020202020204" pitchFamily="34" charset="0"/>
                <a:cs typeface="Arial" panose="020B0604020202020204" pitchFamily="34" charset="0"/>
              </a:rPr>
              <a:t>Desdémone</a:t>
            </a:r>
            <a:r>
              <a:rPr lang="fr-FR" dirty="0">
                <a:solidFill>
                  <a:srgbClr val="604E48"/>
                </a:solidFill>
                <a:latin typeface="Trebuchet MS" panose="020B0603020202020204" pitchFamily="34" charset="0"/>
                <a:cs typeface="Arial" panose="020B0604020202020204" pitchFamily="34" charset="0"/>
              </a:rPr>
              <a:t> :</a:t>
            </a:r>
            <a:br>
              <a:rPr lang="fr-FR" dirty="0">
                <a:solidFill>
                  <a:srgbClr val="604E48"/>
                </a:solidFill>
                <a:latin typeface="Trebuchet MS" panose="020B0603020202020204" pitchFamily="34" charset="0"/>
                <a:cs typeface="Arial" panose="020B0604020202020204" pitchFamily="34" charset="0"/>
              </a:rPr>
            </a:br>
            <a:r>
              <a:rPr lang="fr-FR" dirty="0">
                <a:solidFill>
                  <a:srgbClr val="604E48"/>
                </a:solidFill>
                <a:latin typeface="Trebuchet MS" panose="020B0603020202020204" pitchFamily="34" charset="0"/>
                <a:cs typeface="Arial" panose="020B0604020202020204" pitchFamily="34" charset="0"/>
              </a:rPr>
              <a:t>Pour moi d'une rose anémone</a:t>
            </a:r>
            <a:br>
              <a:rPr lang="fr-FR" dirty="0">
                <a:solidFill>
                  <a:srgbClr val="604E48"/>
                </a:solidFill>
                <a:latin typeface="Trebuchet MS" panose="020B0603020202020204" pitchFamily="34" charset="0"/>
                <a:cs typeface="Arial" panose="020B0604020202020204" pitchFamily="34" charset="0"/>
              </a:rPr>
            </a:br>
            <a:r>
              <a:rPr lang="fr-FR" dirty="0">
                <a:solidFill>
                  <a:srgbClr val="604E48"/>
                </a:solidFill>
                <a:latin typeface="Trebuchet MS" panose="020B0603020202020204" pitchFamily="34" charset="0"/>
                <a:cs typeface="Arial" panose="020B0604020202020204" pitchFamily="34" charset="0"/>
              </a:rPr>
              <a:t>S'ouvre le noir pistil</a:t>
            </a:r>
            <a:r>
              <a:rPr lang="fr-FR" dirty="0" smtClean="0">
                <a:solidFill>
                  <a:srgbClr val="604E48"/>
                </a:solidFill>
                <a:latin typeface="Trebuchet MS" panose="020B0603020202020204" pitchFamily="34" charset="0"/>
                <a:cs typeface="Arial" panose="020B0604020202020204" pitchFamily="34" charset="0"/>
              </a:rPr>
              <a:t>.</a:t>
            </a:r>
          </a:p>
          <a:p>
            <a:endParaRPr lang="fr-FR" dirty="0">
              <a:solidFill>
                <a:srgbClr val="604E48"/>
              </a:solidFill>
              <a:latin typeface="Trebuchet MS" panose="020B0603020202020204" pitchFamily="34" charset="0"/>
              <a:cs typeface="Arial" panose="020B0604020202020204" pitchFamily="34" charset="0"/>
            </a:endParaRPr>
          </a:p>
          <a:p>
            <a:r>
              <a:rPr lang="fr-FR" dirty="0">
                <a:solidFill>
                  <a:srgbClr val="604E48"/>
                </a:solidFill>
                <a:latin typeface="Trebuchet MS" panose="020B0603020202020204" pitchFamily="34" charset="0"/>
                <a:cs typeface="Arial" panose="020B0604020202020204" pitchFamily="34" charset="0"/>
              </a:rPr>
              <a:t>Avril, dont l'odeur nous augure - Paul-Jean Toulet</a:t>
            </a:r>
          </a:p>
          <a:p>
            <a:endParaRPr lang="fr-FR" dirty="0"/>
          </a:p>
        </p:txBody>
      </p:sp>
      <p:pic>
        <p:nvPicPr>
          <p:cNvPr id="1026" name="Picture 2" descr="date 1 avril page de calendrier Photos | Adobe Stock"/>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980414" y="6475530"/>
            <a:ext cx="4106633" cy="30232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754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9868" y="537870"/>
            <a:ext cx="3571557" cy="219659"/>
          </a:xfrm>
        </p:spPr>
        <p:txBody>
          <a:bodyPr>
            <a:normAutofit fontScale="90000"/>
          </a:bodyPr>
          <a:lstStyle/>
          <a:p>
            <a:r>
              <a:rPr lang="fr-FR" sz="1800" dirty="0">
                <a:solidFill>
                  <a:srgbClr val="755E56"/>
                </a:solidFill>
              </a:rPr>
              <a:t>Journal interne de la Résidence </a:t>
            </a:r>
            <a:r>
              <a:rPr lang="fr-FR" dirty="0">
                <a:solidFill>
                  <a:srgbClr val="755E56"/>
                </a:solidFill>
              </a:rPr>
              <a:t/>
            </a:r>
            <a:br>
              <a:rPr lang="fr-FR" dirty="0">
                <a:solidFill>
                  <a:srgbClr val="755E56"/>
                </a:solidFill>
              </a:rPr>
            </a:br>
            <a:endParaRPr lang="fr-FR" dirty="0"/>
          </a:p>
        </p:txBody>
      </p:sp>
      <p:pic>
        <p:nvPicPr>
          <p:cNvPr id="4" name="Image 3"/>
          <p:cNvPicPr>
            <a:picLocks noChangeAspect="1"/>
          </p:cNvPicPr>
          <p:nvPr/>
        </p:nvPicPr>
        <p:blipFill>
          <a:blip r:embed="rId2"/>
          <a:stretch>
            <a:fillRect/>
          </a:stretch>
        </p:blipFill>
        <p:spPr>
          <a:xfrm>
            <a:off x="5669590" y="217053"/>
            <a:ext cx="1633870" cy="475529"/>
          </a:xfrm>
          <a:prstGeom prst="rect">
            <a:avLst/>
          </a:prstGeom>
        </p:spPr>
      </p:pic>
      <p:pic>
        <p:nvPicPr>
          <p:cNvPr id="6" name="Image 5"/>
          <p:cNvPicPr>
            <a:picLocks noChangeAspect="1"/>
          </p:cNvPicPr>
          <p:nvPr/>
        </p:nvPicPr>
        <p:blipFill>
          <a:blip r:embed="rId3"/>
          <a:stretch>
            <a:fillRect/>
          </a:stretch>
        </p:blipFill>
        <p:spPr>
          <a:xfrm>
            <a:off x="209868" y="813924"/>
            <a:ext cx="853514" cy="829128"/>
          </a:xfrm>
          <a:prstGeom prst="rect">
            <a:avLst/>
          </a:prstGeom>
        </p:spPr>
      </p:pic>
      <p:pic>
        <p:nvPicPr>
          <p:cNvPr id="7" name="Image 6"/>
          <p:cNvPicPr>
            <a:picLocks noChangeAspect="1"/>
          </p:cNvPicPr>
          <p:nvPr/>
        </p:nvPicPr>
        <p:blipFill>
          <a:blip r:embed="rId4"/>
          <a:stretch>
            <a:fillRect/>
          </a:stretch>
        </p:blipFill>
        <p:spPr>
          <a:xfrm>
            <a:off x="463155" y="963365"/>
            <a:ext cx="6840305" cy="597460"/>
          </a:xfrm>
          <a:prstGeom prst="rect">
            <a:avLst/>
          </a:prstGeom>
        </p:spPr>
      </p:pic>
      <p:pic>
        <p:nvPicPr>
          <p:cNvPr id="10" name="Image 9"/>
          <p:cNvPicPr>
            <a:picLocks noChangeAspect="1"/>
          </p:cNvPicPr>
          <p:nvPr/>
        </p:nvPicPr>
        <p:blipFill>
          <a:blip r:embed="rId5"/>
          <a:stretch>
            <a:fillRect/>
          </a:stretch>
        </p:blipFill>
        <p:spPr>
          <a:xfrm>
            <a:off x="3551245" y="9873755"/>
            <a:ext cx="531866" cy="531866"/>
          </a:xfrm>
          <a:prstGeom prst="rect">
            <a:avLst/>
          </a:prstGeom>
        </p:spPr>
      </p:pic>
      <p:sp>
        <p:nvSpPr>
          <p:cNvPr id="13" name="ZoneTexte 12"/>
          <p:cNvSpPr txBox="1"/>
          <p:nvPr/>
        </p:nvSpPr>
        <p:spPr>
          <a:xfrm>
            <a:off x="3664407" y="9941288"/>
            <a:ext cx="418704" cy="369332"/>
          </a:xfrm>
          <a:prstGeom prst="rect">
            <a:avLst/>
          </a:prstGeom>
          <a:noFill/>
        </p:spPr>
        <p:txBody>
          <a:bodyPr wrap="none" rtlCol="0">
            <a:spAutoFit/>
          </a:bodyPr>
          <a:lstStyle/>
          <a:p>
            <a:r>
              <a:rPr lang="fr-FR" dirty="0" smtClean="0">
                <a:solidFill>
                  <a:schemeClr val="bg1"/>
                </a:solidFill>
              </a:rPr>
              <a:t>10</a:t>
            </a:r>
            <a:endParaRPr lang="fr-FR" dirty="0">
              <a:solidFill>
                <a:schemeClr val="bg1"/>
              </a:solidFill>
            </a:endParaRPr>
          </a:p>
        </p:txBody>
      </p:sp>
      <p:pic>
        <p:nvPicPr>
          <p:cNvPr id="5" name="Image 4"/>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9500" y="6745085"/>
            <a:ext cx="3270316" cy="2452737"/>
          </a:xfrm>
          <a:prstGeom prst="rect">
            <a:avLst/>
          </a:prstGeom>
        </p:spPr>
      </p:pic>
      <p:pic>
        <p:nvPicPr>
          <p:cNvPr id="11" name="Imag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00943" y="2601863"/>
            <a:ext cx="3202517" cy="2401888"/>
          </a:xfrm>
          <a:prstGeom prst="rect">
            <a:avLst/>
          </a:prstGeom>
        </p:spPr>
      </p:pic>
      <p:pic>
        <p:nvPicPr>
          <p:cNvPr id="15" name="Image 14"/>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56545" y="2740483"/>
            <a:ext cx="2876550" cy="3835400"/>
          </a:xfrm>
          <a:prstGeom prst="rect">
            <a:avLst/>
          </a:prstGeom>
        </p:spPr>
      </p:pic>
      <p:pic>
        <p:nvPicPr>
          <p:cNvPr id="19" name="Image 18"/>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781425" y="5158202"/>
            <a:ext cx="2874764" cy="3833019"/>
          </a:xfrm>
          <a:prstGeom prst="rect">
            <a:avLst/>
          </a:prstGeom>
        </p:spPr>
      </p:pic>
      <p:sp>
        <p:nvSpPr>
          <p:cNvPr id="21" name="Rectangle 20"/>
          <p:cNvSpPr/>
          <p:nvPr/>
        </p:nvSpPr>
        <p:spPr>
          <a:xfrm>
            <a:off x="2580301" y="9404424"/>
            <a:ext cx="2473754" cy="369332"/>
          </a:xfrm>
          <a:prstGeom prst="rect">
            <a:avLst/>
          </a:prstGeom>
        </p:spPr>
        <p:txBody>
          <a:bodyPr wrap="none">
            <a:spAutoFit/>
          </a:bodyPr>
          <a:lstStyle/>
          <a:p>
            <a:pPr fontAlgn="base"/>
            <a:r>
              <a:rPr lang="fr-FR" dirty="0">
                <a:solidFill>
                  <a:srgbClr val="C00000"/>
                </a:solidFill>
                <a:latin typeface="Trebuchet MS" panose="020B0603020202020204" pitchFamily="34" charset="0"/>
              </a:rPr>
              <a:t> Intergénérationnelles</a:t>
            </a:r>
          </a:p>
        </p:txBody>
      </p:sp>
      <p:sp>
        <p:nvSpPr>
          <p:cNvPr id="22" name="Rectangle 21"/>
          <p:cNvSpPr/>
          <p:nvPr/>
        </p:nvSpPr>
        <p:spPr>
          <a:xfrm>
            <a:off x="239500" y="1872240"/>
            <a:ext cx="7156131" cy="646331"/>
          </a:xfrm>
          <a:prstGeom prst="rect">
            <a:avLst/>
          </a:prstGeom>
        </p:spPr>
        <p:txBody>
          <a:bodyPr wrap="square">
            <a:spAutoFit/>
          </a:bodyPr>
          <a:lstStyle/>
          <a:p>
            <a:pPr fontAlgn="base"/>
            <a:r>
              <a:rPr lang="fr-FR" dirty="0" smtClean="0">
                <a:solidFill>
                  <a:srgbClr val="444444"/>
                </a:solidFill>
                <a:latin typeface="Trebuchet MS" panose="020B0603020202020204" pitchFamily="34" charset="0"/>
              </a:rPr>
              <a:t>Nous avons eu plusieurs fois la visite des enfants du centre de loisirs, des moments agréables pour petits et grands ! </a:t>
            </a:r>
            <a:endParaRPr lang="fr-FR" b="0" i="0" dirty="0">
              <a:solidFill>
                <a:srgbClr val="444444"/>
              </a:solidFill>
              <a:effectLst/>
              <a:latin typeface="Trebuchet MS" panose="020B0603020202020204" pitchFamily="34" charset="0"/>
            </a:endParaRPr>
          </a:p>
        </p:txBody>
      </p:sp>
    </p:spTree>
    <p:extLst>
      <p:ext uri="{BB962C8B-B14F-4D97-AF65-F5344CB8AC3E}">
        <p14:creationId xmlns:p14="http://schemas.microsoft.com/office/powerpoint/2010/main" val="2177631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er 22"/>
          <p:cNvGrpSpPr>
            <a:grpSpLocks noChangeAspect="1"/>
          </p:cNvGrpSpPr>
          <p:nvPr/>
        </p:nvGrpSpPr>
        <p:grpSpPr>
          <a:xfrm>
            <a:off x="344816" y="807544"/>
            <a:ext cx="854737" cy="831566"/>
            <a:chOff x="4764278" y="116651"/>
            <a:chExt cx="2725304" cy="2651424"/>
          </a:xfrm>
        </p:grpSpPr>
        <p:sp>
          <p:nvSpPr>
            <p:cNvPr id="25" name="Rectangle 2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11</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805926" y="989327"/>
            <a:ext cx="5950996" cy="467999"/>
          </a:xfrm>
          <a:solidFill>
            <a:srgbClr val="604E48"/>
          </a:solidFill>
        </p:spPr>
        <p:txBody>
          <a:bodyPr lIns="180000" anchor="ctr">
            <a:noAutofit/>
          </a:bodyPr>
          <a:lstStyle/>
          <a:p>
            <a:pPr algn="l" eaLnBrk="1" hangingPunct="1"/>
            <a:r>
              <a:rPr lang="fr-FR" sz="2200" b="1" dirty="0" smtClean="0">
                <a:solidFill>
                  <a:schemeClr val="bg1"/>
                </a:solidFill>
                <a:latin typeface="Arial"/>
                <a:cs typeface="Arial"/>
              </a:rPr>
              <a:t>Actualit</a:t>
            </a:r>
            <a:r>
              <a:rPr lang="fr-FR" sz="2200" dirty="0" smtClean="0">
                <a:solidFill>
                  <a:schemeClr val="bg1"/>
                </a:solidFill>
              </a:rPr>
              <a:t>és</a:t>
            </a:r>
            <a:endParaRPr lang="fr-FR" sz="2200" b="1" dirty="0">
              <a:solidFill>
                <a:schemeClr val="bg1"/>
              </a:solidFill>
              <a:latin typeface="Arial"/>
              <a:cs typeface="Arial"/>
            </a:endParaRPr>
          </a:p>
        </p:txBody>
      </p:sp>
      <p:pic>
        <p:nvPicPr>
          <p:cNvPr id="2" name="Image 1" descr="pencil-160872_960_720.png"/>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sp>
        <p:nvSpPr>
          <p:cNvPr id="15" name="Espace réservé du pied de page 4">
            <a:extLst>
              <a:ext uri="{FF2B5EF4-FFF2-40B4-BE49-F238E27FC236}">
                <a16:creationId xmlns:a16="http://schemas.microsoft.com/office/drawing/2014/main" id="{EE760631-440C-43A3-BD5B-5312E71B8A8D}"/>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
        <p:nvSpPr>
          <p:cNvPr id="3" name="ZoneTexte 2"/>
          <p:cNvSpPr txBox="1"/>
          <p:nvPr/>
        </p:nvSpPr>
        <p:spPr>
          <a:xfrm>
            <a:off x="422111" y="2032000"/>
            <a:ext cx="5788189" cy="984885"/>
          </a:xfrm>
          <a:prstGeom prst="rect">
            <a:avLst/>
          </a:prstGeom>
          <a:noFill/>
        </p:spPr>
        <p:txBody>
          <a:bodyPr wrap="square" rtlCol="0">
            <a:spAutoFit/>
          </a:bodyPr>
          <a:lstStyle/>
          <a:p>
            <a:endParaRPr lang="fr-FR" sz="2000" dirty="0"/>
          </a:p>
          <a:p>
            <a:endParaRPr lang="fr-FR" sz="2000" dirty="0" smtClean="0"/>
          </a:p>
          <a:p>
            <a:endParaRPr lang="fr-FR" dirty="0" smtClean="0"/>
          </a:p>
        </p:txBody>
      </p:sp>
      <p:pic>
        <p:nvPicPr>
          <p:cNvPr id="16" name="Image 1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14160" y="1917944"/>
            <a:ext cx="3281387" cy="4375183"/>
          </a:xfrm>
          <a:prstGeom prst="rect">
            <a:avLst/>
          </a:prstGeom>
        </p:spPr>
      </p:pic>
      <p:pic>
        <p:nvPicPr>
          <p:cNvPr id="17" name="Image 16"/>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4816" y="6569182"/>
            <a:ext cx="2550914" cy="3401219"/>
          </a:xfrm>
          <a:prstGeom prst="rect">
            <a:avLst/>
          </a:prstGeom>
        </p:spPr>
      </p:pic>
      <p:pic>
        <p:nvPicPr>
          <p:cNvPr id="18" name="Image 17"/>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971288" y="5922601"/>
            <a:ext cx="3063639" cy="4084852"/>
          </a:xfrm>
          <a:prstGeom prst="rect">
            <a:avLst/>
          </a:prstGeom>
        </p:spPr>
      </p:pic>
      <p:pic>
        <p:nvPicPr>
          <p:cNvPr id="19" name="Image 1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204833" y="1736160"/>
            <a:ext cx="3054289" cy="4072385"/>
          </a:xfrm>
          <a:prstGeom prst="rect">
            <a:avLst/>
          </a:prstGeom>
        </p:spPr>
      </p:pic>
    </p:spTree>
    <p:extLst>
      <p:ext uri="{BB962C8B-B14F-4D97-AF65-F5344CB8AC3E}">
        <p14:creationId xmlns:p14="http://schemas.microsoft.com/office/powerpoint/2010/main" val="2197771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4113" y="1917944"/>
            <a:ext cx="3930650" cy="2947988"/>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05716" y="5144766"/>
            <a:ext cx="3738034" cy="2803526"/>
          </a:xfrm>
          <a:prstGeom prst="rect">
            <a:avLst/>
          </a:prstGeom>
        </p:spPr>
      </p:pic>
      <p:grpSp>
        <p:nvGrpSpPr>
          <p:cNvPr id="7" name="Grouper 22"/>
          <p:cNvGrpSpPr>
            <a:grpSpLocks noChangeAspect="1"/>
          </p:cNvGrpSpPr>
          <p:nvPr/>
        </p:nvGrpSpPr>
        <p:grpSpPr>
          <a:xfrm>
            <a:off x="344816" y="807544"/>
            <a:ext cx="854737" cy="831566"/>
            <a:chOff x="4764278" y="116651"/>
            <a:chExt cx="2725304" cy="2651424"/>
          </a:xfrm>
        </p:grpSpPr>
        <p:sp>
          <p:nvSpPr>
            <p:cNvPr id="8" name="Rectangle 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10" name="Rectangle 16"/>
          <p:cNvSpPr>
            <a:spLocks noGrp="1" noChangeArrowheads="1"/>
          </p:cNvSpPr>
          <p:nvPr>
            <p:ph type="title"/>
          </p:nvPr>
        </p:nvSpPr>
        <p:spPr>
          <a:xfrm>
            <a:off x="805926" y="989327"/>
            <a:ext cx="5950996" cy="467999"/>
          </a:xfrm>
          <a:solidFill>
            <a:srgbClr val="604E48"/>
          </a:solidFill>
        </p:spPr>
        <p:txBody>
          <a:bodyPr lIns="180000" anchor="ctr">
            <a:noAutofit/>
          </a:bodyPr>
          <a:lstStyle/>
          <a:p>
            <a:pPr algn="l" eaLnBrk="1" hangingPunct="1"/>
            <a:r>
              <a:rPr lang="fr-FR" sz="2200" b="1" dirty="0" smtClean="0">
                <a:solidFill>
                  <a:schemeClr val="bg1"/>
                </a:solidFill>
                <a:latin typeface="Arial"/>
                <a:cs typeface="Arial"/>
              </a:rPr>
              <a:t>Actualit</a:t>
            </a:r>
            <a:r>
              <a:rPr lang="fr-FR" sz="2200" dirty="0" smtClean="0">
                <a:solidFill>
                  <a:schemeClr val="bg1"/>
                </a:solidFill>
              </a:rPr>
              <a:t>és</a:t>
            </a:r>
            <a:endParaRPr lang="fr-FR" sz="2200" b="1" dirty="0">
              <a:solidFill>
                <a:schemeClr val="bg1"/>
              </a:solidFill>
              <a:latin typeface="Arial"/>
              <a:cs typeface="Arial"/>
            </a:endParaRPr>
          </a:p>
        </p:txBody>
      </p:sp>
      <p:sp>
        <p:nvSpPr>
          <p:cNvPr id="11" name="Espace réservé du pied de page 4">
            <a:extLst>
              <a:ext uri="{FF2B5EF4-FFF2-40B4-BE49-F238E27FC236}">
                <a16:creationId xmlns:a16="http://schemas.microsoft.com/office/drawing/2014/main" id="{EE760631-440C-43A3-BD5B-5312E71B8A8D}"/>
              </a:ext>
            </a:extLst>
          </p:cNvPr>
          <p:cNvSpPr txBox="1">
            <a:spLocks/>
          </p:cNvSpPr>
          <p:nvPr/>
        </p:nvSpPr>
        <p:spPr>
          <a:xfrm>
            <a:off x="364113" y="176541"/>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12" name="Image 11" descr="DomusVi_logo_coul_baseline_HD.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pic>
        <p:nvPicPr>
          <p:cNvPr id="13" name="Image 12" descr="domusVi_fondempreinte_rouge_transparent copie.png"/>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14" name="Espace réservé du pied de page 4">
            <a:extLst>
              <a:ext uri="{FF2B5EF4-FFF2-40B4-BE49-F238E27FC236}">
                <a16:creationId xmlns:a16="http://schemas.microsoft.com/office/drawing/2014/main" id="{EE760631-440C-43A3-BD5B-5312E71B8A8D}"/>
              </a:ext>
            </a:extLst>
          </p:cNvPr>
          <p:cNvSpPr txBox="1">
            <a:spLocks/>
          </p:cNvSpPr>
          <p:nvPr/>
        </p:nvSpPr>
        <p:spPr>
          <a:xfrm>
            <a:off x="805926" y="860952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3200" dirty="0" smtClean="0">
                <a:solidFill>
                  <a:srgbClr val="755E56"/>
                </a:solidFill>
              </a:rPr>
              <a:t>Comme à la maison ! </a:t>
            </a:r>
            <a:endParaRPr lang="fr-FR" sz="3200" dirty="0">
              <a:solidFill>
                <a:srgbClr val="755E56"/>
              </a:solidFill>
            </a:endParaRPr>
          </a:p>
        </p:txBody>
      </p:sp>
      <p:sp>
        <p:nvSpPr>
          <p:cNvPr id="2" name="Rectangle 1"/>
          <p:cNvSpPr/>
          <p:nvPr/>
        </p:nvSpPr>
        <p:spPr>
          <a:xfrm>
            <a:off x="3591563" y="10235846"/>
            <a:ext cx="3781425" cy="369332"/>
          </a:xfrm>
          <a:prstGeom prst="rect">
            <a:avLst/>
          </a:prstGeom>
        </p:spPr>
        <p:txBody>
          <a:bodyPr>
            <a:spAutoFit/>
          </a:bodyPr>
          <a:lstStyle/>
          <a:p>
            <a:r>
              <a:rPr lang="fr-FR" dirty="0" smtClean="0">
                <a:solidFill>
                  <a:schemeClr val="bg1"/>
                </a:solidFill>
                <a:latin typeface="Outfit"/>
              </a:rPr>
              <a:t>12</a:t>
            </a:r>
            <a:endParaRPr lang="fr-FR" dirty="0">
              <a:solidFill>
                <a:schemeClr val="bg1"/>
              </a:solidFill>
            </a:endParaRPr>
          </a:p>
        </p:txBody>
      </p:sp>
    </p:spTree>
    <p:extLst>
      <p:ext uri="{BB962C8B-B14F-4D97-AF65-F5344CB8AC3E}">
        <p14:creationId xmlns:p14="http://schemas.microsoft.com/office/powerpoint/2010/main" val="268880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22"/>
          <p:cNvGrpSpPr>
            <a:grpSpLocks noChangeAspect="1"/>
          </p:cNvGrpSpPr>
          <p:nvPr/>
        </p:nvGrpSpPr>
        <p:grpSpPr>
          <a:xfrm>
            <a:off x="344816" y="807544"/>
            <a:ext cx="854737" cy="831566"/>
            <a:chOff x="4764278" y="116651"/>
            <a:chExt cx="2725304" cy="2651424"/>
          </a:xfrm>
        </p:grpSpPr>
        <p:sp>
          <p:nvSpPr>
            <p:cNvPr id="5" name="Rectangle 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Image 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7" name="Rectangle 16"/>
          <p:cNvSpPr>
            <a:spLocks noGrp="1" noChangeArrowheads="1"/>
          </p:cNvSpPr>
          <p:nvPr>
            <p:ph type="title"/>
          </p:nvPr>
        </p:nvSpPr>
        <p:spPr>
          <a:xfrm>
            <a:off x="805926" y="989327"/>
            <a:ext cx="5950996" cy="467999"/>
          </a:xfrm>
          <a:solidFill>
            <a:srgbClr val="604E48"/>
          </a:solidFill>
        </p:spPr>
        <p:txBody>
          <a:bodyPr lIns="180000" anchor="ctr">
            <a:noAutofit/>
          </a:bodyPr>
          <a:lstStyle/>
          <a:p>
            <a:pPr algn="l" eaLnBrk="1" hangingPunct="1"/>
            <a:r>
              <a:rPr lang="fr-FR" sz="2200" dirty="0" smtClean="0">
                <a:solidFill>
                  <a:schemeClr val="bg1"/>
                </a:solidFill>
              </a:rPr>
              <a:t>Sorties</a:t>
            </a:r>
            <a:endParaRPr lang="fr-FR" sz="2200" b="1" dirty="0">
              <a:solidFill>
                <a:schemeClr val="bg1"/>
              </a:solidFill>
              <a:latin typeface="Arial"/>
              <a:cs typeface="Arial"/>
            </a:endParaRPr>
          </a:p>
        </p:txBody>
      </p:sp>
      <p:sp>
        <p:nvSpPr>
          <p:cNvPr id="8" name="Espace réservé du pied de page 4">
            <a:extLst>
              <a:ext uri="{FF2B5EF4-FFF2-40B4-BE49-F238E27FC236}">
                <a16:creationId xmlns:a16="http://schemas.microsoft.com/office/drawing/2014/main" id="{EE760631-440C-43A3-BD5B-5312E71B8A8D}"/>
              </a:ext>
            </a:extLst>
          </p:cNvPr>
          <p:cNvSpPr txBox="1">
            <a:spLocks/>
          </p:cNvSpPr>
          <p:nvPr/>
        </p:nvSpPr>
        <p:spPr>
          <a:xfrm>
            <a:off x="364113" y="182293"/>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9" name="Image 8"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pic>
        <p:nvPicPr>
          <p:cNvPr id="10" name="Image 9" descr="domusVi_fondempreinte_rouge_transparent copie.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pic>
        <p:nvPicPr>
          <p:cNvPr id="2050" name="Picture 2" descr="Maison de retraite 2 - Film 2024 - AlloCiné"/>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4816" y="1807771"/>
            <a:ext cx="2304561" cy="307274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fos &amp; horaires pour Maison de retraite 2 - CGR Cinéma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rot="10800000" flipV="1">
            <a:off x="1409695" y="7231062"/>
            <a:ext cx="5123185" cy="276972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 10"/>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4587" y="3275359"/>
            <a:ext cx="4280422" cy="3210317"/>
          </a:xfrm>
          <a:prstGeom prst="rect">
            <a:avLst/>
          </a:prstGeom>
        </p:spPr>
      </p:pic>
      <p:sp>
        <p:nvSpPr>
          <p:cNvPr id="14" name="Espace réservé du pied de page 4">
            <a:extLst>
              <a:ext uri="{FF2B5EF4-FFF2-40B4-BE49-F238E27FC236}">
                <a16:creationId xmlns:a16="http://schemas.microsoft.com/office/drawing/2014/main" id="{EE760631-440C-43A3-BD5B-5312E71B8A8D}"/>
              </a:ext>
            </a:extLst>
          </p:cNvPr>
          <p:cNvSpPr txBox="1">
            <a:spLocks/>
          </p:cNvSpPr>
          <p:nvPr/>
        </p:nvSpPr>
        <p:spPr>
          <a:xfrm>
            <a:off x="2894587" y="1982501"/>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smtClean="0">
                <a:solidFill>
                  <a:srgbClr val="755E56"/>
                </a:solidFill>
              </a:rPr>
              <a:t>Une sortie au cinéma de Compiègne  </a:t>
            </a:r>
            <a:endParaRPr lang="fr-FR" sz="1800" dirty="0">
              <a:solidFill>
                <a:srgbClr val="755E56"/>
              </a:solidFill>
            </a:endParaRPr>
          </a:p>
        </p:txBody>
      </p:sp>
      <p:sp>
        <p:nvSpPr>
          <p:cNvPr id="2" name="Rectangle 1"/>
          <p:cNvSpPr/>
          <p:nvPr/>
        </p:nvSpPr>
        <p:spPr>
          <a:xfrm>
            <a:off x="3580642" y="10231918"/>
            <a:ext cx="3781425" cy="338554"/>
          </a:xfrm>
          <a:prstGeom prst="rect">
            <a:avLst/>
          </a:prstGeom>
        </p:spPr>
        <p:txBody>
          <a:bodyPr>
            <a:spAutoFit/>
          </a:bodyPr>
          <a:lstStyle/>
          <a:p>
            <a:r>
              <a:rPr lang="fr-FR" sz="1600" dirty="0" smtClean="0">
                <a:solidFill>
                  <a:schemeClr val="bg1"/>
                </a:solidFill>
                <a:latin typeface="Outfit"/>
              </a:rPr>
              <a:t>13</a:t>
            </a:r>
            <a:endParaRPr lang="fr-FR" sz="1600" dirty="0">
              <a:solidFill>
                <a:schemeClr val="bg1"/>
              </a:solidFill>
            </a:endParaRPr>
          </a:p>
        </p:txBody>
      </p:sp>
    </p:spTree>
    <p:extLst>
      <p:ext uri="{BB962C8B-B14F-4D97-AF65-F5344CB8AC3E}">
        <p14:creationId xmlns:p14="http://schemas.microsoft.com/office/powerpoint/2010/main" val="2148627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22"/>
          <p:cNvGrpSpPr>
            <a:grpSpLocks noChangeAspect="1"/>
          </p:cNvGrpSpPr>
          <p:nvPr/>
        </p:nvGrpSpPr>
        <p:grpSpPr>
          <a:xfrm>
            <a:off x="344816" y="807544"/>
            <a:ext cx="854737" cy="831566"/>
            <a:chOff x="4764278" y="116651"/>
            <a:chExt cx="2725304" cy="2651424"/>
          </a:xfrm>
        </p:grpSpPr>
        <p:sp>
          <p:nvSpPr>
            <p:cNvPr id="5" name="Rectangle 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Image 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7" name="Rectangle 16"/>
          <p:cNvSpPr txBox="1">
            <a:spLocks noChangeArrowheads="1"/>
          </p:cNvSpPr>
          <p:nvPr/>
        </p:nvSpPr>
        <p:spPr>
          <a:xfrm>
            <a:off x="805926" y="989327"/>
            <a:ext cx="5950996"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smtClean="0">
                <a:solidFill>
                  <a:schemeClr val="bg1"/>
                </a:solidFill>
              </a:rPr>
              <a:t>Sorties</a:t>
            </a:r>
            <a:endParaRPr lang="fr-FR" sz="2200" dirty="0">
              <a:solidFill>
                <a:schemeClr val="bg1"/>
              </a:solidFill>
            </a:endParaRPr>
          </a:p>
        </p:txBody>
      </p:sp>
      <p:sp>
        <p:nvSpPr>
          <p:cNvPr id="8" name="Espace réservé du pied de page 4">
            <a:extLst>
              <a:ext uri="{FF2B5EF4-FFF2-40B4-BE49-F238E27FC236}">
                <a16:creationId xmlns:a16="http://schemas.microsoft.com/office/drawing/2014/main" id="{EE760631-440C-43A3-BD5B-5312E71B8A8D}"/>
              </a:ext>
            </a:extLst>
          </p:cNvPr>
          <p:cNvSpPr txBox="1">
            <a:spLocks/>
          </p:cNvSpPr>
          <p:nvPr/>
        </p:nvSpPr>
        <p:spPr>
          <a:xfrm>
            <a:off x="364113" y="182293"/>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9" name="Image 8"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pic>
        <p:nvPicPr>
          <p:cNvPr id="10" name="Image 9" descr="domusVi_fondempreinte_rouge_transparent copie.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pic>
        <p:nvPicPr>
          <p:cNvPr id="15" name="Image 14"/>
          <p:cNvPicPr>
            <a:picLocks noChangeAspect="1"/>
          </p:cNvPicPr>
          <p:nvPr/>
        </p:nvPicPr>
        <p:blipFill rotWithShape="1">
          <a:blip r:embed="rId5" cstate="email">
            <a:extLst>
              <a:ext uri="{28A0092B-C50C-407E-A947-70E740481C1C}">
                <a14:useLocalDpi xmlns:a14="http://schemas.microsoft.com/office/drawing/2010/main" val="0"/>
              </a:ext>
            </a:extLst>
          </a:blip>
          <a:srcRect t="12447" b="8769"/>
          <a:stretch/>
        </p:blipFill>
        <p:spPr>
          <a:xfrm>
            <a:off x="1169939" y="2604258"/>
            <a:ext cx="5222968" cy="3086100"/>
          </a:xfrm>
          <a:prstGeom prst="rect">
            <a:avLst/>
          </a:prstGeom>
        </p:spPr>
      </p:pic>
      <p:sp>
        <p:nvSpPr>
          <p:cNvPr id="16" name="Rectangle 15"/>
          <p:cNvSpPr/>
          <p:nvPr/>
        </p:nvSpPr>
        <p:spPr>
          <a:xfrm>
            <a:off x="1348868" y="1676851"/>
            <a:ext cx="4865111" cy="646331"/>
          </a:xfrm>
          <a:prstGeom prst="rect">
            <a:avLst/>
          </a:prstGeom>
        </p:spPr>
        <p:txBody>
          <a:bodyPr wrap="square">
            <a:spAutoFit/>
          </a:bodyPr>
          <a:lstStyle/>
          <a:p>
            <a:r>
              <a:rPr lang="fr-FR" dirty="0"/>
              <a:t>Le temps de l'attente ressemble au temps de la sécheresse ; toujours trop long</a:t>
            </a:r>
            <a:r>
              <a:rPr lang="fr-FR" dirty="0" smtClean="0"/>
              <a:t>.</a:t>
            </a:r>
            <a:endParaRPr lang="fr-FR" dirty="0"/>
          </a:p>
        </p:txBody>
      </p:sp>
      <p:pic>
        <p:nvPicPr>
          <p:cNvPr id="3086" name="Picture 14" descr="https://www.illustrose.com/media/catalog/product/a/l/albert-uderzo-digigraphie-affiche-bd-deco-asterix-obelix-faim-numerotee-23-30.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50125" y="5865087"/>
            <a:ext cx="5662596" cy="41921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91563" y="10231917"/>
            <a:ext cx="3781425" cy="338554"/>
          </a:xfrm>
          <a:prstGeom prst="rect">
            <a:avLst/>
          </a:prstGeom>
        </p:spPr>
        <p:txBody>
          <a:bodyPr>
            <a:spAutoFit/>
          </a:bodyPr>
          <a:lstStyle/>
          <a:p>
            <a:r>
              <a:rPr lang="fr-FR" sz="1600" dirty="0" smtClean="0">
                <a:solidFill>
                  <a:schemeClr val="bg1"/>
                </a:solidFill>
                <a:latin typeface="Outfit"/>
              </a:rPr>
              <a:t>14</a:t>
            </a:r>
            <a:endParaRPr lang="fr-FR" sz="1600" dirty="0">
              <a:solidFill>
                <a:schemeClr val="bg1"/>
              </a:solidFill>
            </a:endParaRPr>
          </a:p>
        </p:txBody>
      </p:sp>
    </p:spTree>
    <p:extLst>
      <p:ext uri="{BB962C8B-B14F-4D97-AF65-F5344CB8AC3E}">
        <p14:creationId xmlns:p14="http://schemas.microsoft.com/office/powerpoint/2010/main" val="4274391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15</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482600" y="86352"/>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
        <p:nvSpPr>
          <p:cNvPr id="35" name="ZoneTexte 34"/>
          <p:cNvSpPr txBox="1"/>
          <p:nvPr/>
        </p:nvSpPr>
        <p:spPr>
          <a:xfrm>
            <a:off x="724743" y="1910721"/>
            <a:ext cx="6431650" cy="400110"/>
          </a:xfrm>
          <a:prstGeom prst="rect">
            <a:avLst/>
          </a:prstGeom>
          <a:noFill/>
        </p:spPr>
        <p:txBody>
          <a:bodyPr wrap="square" rtlCol="0">
            <a:spAutoFit/>
          </a:bodyPr>
          <a:lstStyle/>
          <a:p>
            <a:pPr>
              <a:spcAft>
                <a:spcPts val="400"/>
              </a:spcAft>
            </a:pPr>
            <a:r>
              <a:rPr lang="fr-FR" sz="2000" b="1" dirty="0" smtClean="0">
                <a:solidFill>
                  <a:srgbClr val="C50B34"/>
                </a:solidFill>
                <a:latin typeface="Arial"/>
                <a:cs typeface="Arial"/>
              </a:rPr>
              <a:t>Gym douce</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Actualités</a:t>
            </a:r>
            <a:endParaRPr lang="fr-FR" sz="2200" dirty="0">
              <a:solidFill>
                <a:srgbClr val="FFFFFF"/>
              </a:solidFill>
            </a:endParaRPr>
          </a:p>
        </p:txBody>
      </p:sp>
      <p:sp>
        <p:nvSpPr>
          <p:cNvPr id="22" name="ZoneTexte 21"/>
          <p:cNvSpPr txBox="1"/>
          <p:nvPr/>
        </p:nvSpPr>
        <p:spPr>
          <a:xfrm>
            <a:off x="361425" y="2489185"/>
            <a:ext cx="6892799" cy="584775"/>
          </a:xfrm>
          <a:prstGeom prst="rect">
            <a:avLst/>
          </a:prstGeom>
          <a:noFill/>
        </p:spPr>
        <p:txBody>
          <a:bodyPr wrap="square" rtlCol="0">
            <a:spAutoFit/>
          </a:bodyPr>
          <a:lstStyle/>
          <a:p>
            <a:pPr>
              <a:spcAft>
                <a:spcPts val="400"/>
              </a:spcAft>
            </a:pPr>
            <a:r>
              <a:rPr lang="fr-FR" sz="1600" dirty="0" smtClean="0">
                <a:latin typeface="Arial"/>
                <a:cs typeface="Arial"/>
              </a:rPr>
              <a:t>Dorénavant </a:t>
            </a:r>
            <a:r>
              <a:rPr lang="fr-FR" sz="1600" dirty="0" err="1" smtClean="0">
                <a:latin typeface="Arial"/>
                <a:cs typeface="Arial"/>
              </a:rPr>
              <a:t>Siel</a:t>
            </a:r>
            <a:r>
              <a:rPr lang="fr-FR" sz="1600" dirty="0" smtClean="0">
                <a:latin typeface="Arial"/>
                <a:cs typeface="Arial"/>
              </a:rPr>
              <a:t> bleu viendra les jeudi matins les résidents participent à la séance de gym douce.</a:t>
            </a:r>
            <a:endParaRPr lang="fr-FR" sz="1600" dirty="0">
              <a:latin typeface="Arial"/>
              <a:cs typeface="Arial"/>
            </a:endParaRPr>
          </a:p>
        </p:txBody>
      </p:sp>
      <p:pic>
        <p:nvPicPr>
          <p:cNvPr id="2" name="Imag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82600" y="3424058"/>
            <a:ext cx="6273800" cy="4705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27517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r 25"/>
          <p:cNvGrpSpPr>
            <a:grpSpLocks noChangeAspect="1"/>
          </p:cNvGrpSpPr>
          <p:nvPr/>
        </p:nvGrpSpPr>
        <p:grpSpPr>
          <a:xfrm>
            <a:off x="106031" y="693699"/>
            <a:ext cx="854737" cy="831566"/>
            <a:chOff x="4764278" y="116651"/>
            <a:chExt cx="2725304" cy="2651424"/>
          </a:xfrm>
        </p:grpSpPr>
        <p:sp>
          <p:nvSpPr>
            <p:cNvPr id="5" name="Rectangle 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Image 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7" name="Imag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01800" y="2362200"/>
            <a:ext cx="5505450" cy="4129088"/>
          </a:xfrm>
          <a:prstGeom prst="rect">
            <a:avLst/>
          </a:prstGeom>
        </p:spPr>
      </p:pic>
      <p:pic>
        <p:nvPicPr>
          <p:cNvPr id="8" name="Imag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400" y="6606380"/>
            <a:ext cx="4197350" cy="3148013"/>
          </a:xfrm>
          <a:prstGeom prst="rect">
            <a:avLst/>
          </a:prstGeom>
        </p:spPr>
      </p:pic>
      <p:pic>
        <p:nvPicPr>
          <p:cNvPr id="9" name="Image 8" descr="domusVi_fondempreinte_rouge_transparent copie.pn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10" name="Rectangle 16"/>
          <p:cNvSpPr txBox="1">
            <a:spLocks noChangeArrowheads="1"/>
          </p:cNvSpPr>
          <p:nvPr/>
        </p:nvSpPr>
        <p:spPr>
          <a:xfrm>
            <a:off x="532831" y="880813"/>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Actualités</a:t>
            </a:r>
            <a:endParaRPr lang="fr-FR" sz="2200" dirty="0">
              <a:solidFill>
                <a:srgbClr val="FFFFFF"/>
              </a:solidFill>
            </a:endParaRPr>
          </a:p>
        </p:txBody>
      </p:sp>
      <p:sp>
        <p:nvSpPr>
          <p:cNvPr id="11" name="Espace réservé du pied de page 4"/>
          <p:cNvSpPr txBox="1">
            <a:spLocks/>
          </p:cNvSpPr>
          <p:nvPr/>
        </p:nvSpPr>
        <p:spPr>
          <a:xfrm>
            <a:off x="421732" y="98083"/>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12" name="Image 11" descr="DomusVi_logo_coul_baseline_HD.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13" name="Espace réservé du pied de page 4"/>
          <p:cNvSpPr txBox="1">
            <a:spLocks/>
          </p:cNvSpPr>
          <p:nvPr/>
        </p:nvSpPr>
        <p:spPr>
          <a:xfrm>
            <a:off x="936629" y="1432911"/>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smtClean="0">
                <a:solidFill>
                  <a:srgbClr val="755E56"/>
                </a:solidFill>
              </a:rPr>
              <a:t>Bienvenue en Normandie !</a:t>
            </a:r>
            <a:endParaRPr lang="fr-FR" sz="1800" dirty="0">
              <a:solidFill>
                <a:srgbClr val="755E56"/>
              </a:solidFill>
            </a:endParaRPr>
          </a:p>
        </p:txBody>
      </p:sp>
      <p:pic>
        <p:nvPicPr>
          <p:cNvPr id="4098" name="Picture 2" descr="vache latin vacca - LAROUSSE"/>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219699" y="7684716"/>
            <a:ext cx="1793875" cy="124973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91406" y="10235778"/>
            <a:ext cx="3781425" cy="338554"/>
          </a:xfrm>
          <a:prstGeom prst="rect">
            <a:avLst/>
          </a:prstGeom>
        </p:spPr>
        <p:txBody>
          <a:bodyPr>
            <a:spAutoFit/>
          </a:bodyPr>
          <a:lstStyle/>
          <a:p>
            <a:r>
              <a:rPr lang="fr-FR" sz="1600" dirty="0" smtClean="0">
                <a:solidFill>
                  <a:schemeClr val="bg1"/>
                </a:solidFill>
                <a:latin typeface="Outfit"/>
              </a:rPr>
              <a:t>16</a:t>
            </a:r>
            <a:endParaRPr lang="fr-FR" sz="1600" dirty="0">
              <a:solidFill>
                <a:schemeClr val="bg1"/>
              </a:solidFill>
            </a:endParaRPr>
          </a:p>
        </p:txBody>
      </p:sp>
    </p:spTree>
    <p:extLst>
      <p:ext uri="{BB962C8B-B14F-4D97-AF65-F5344CB8AC3E}">
        <p14:creationId xmlns:p14="http://schemas.microsoft.com/office/powerpoint/2010/main" val="1567236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4"/>
          <p:cNvSpPr txBox="1">
            <a:spLocks/>
          </p:cNvSpPr>
          <p:nvPr/>
        </p:nvSpPr>
        <p:spPr>
          <a:xfrm>
            <a:off x="421732" y="98083"/>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grpSp>
        <p:nvGrpSpPr>
          <p:cNvPr id="5" name="Grouper 22"/>
          <p:cNvGrpSpPr>
            <a:grpSpLocks noChangeAspect="1"/>
          </p:cNvGrpSpPr>
          <p:nvPr/>
        </p:nvGrpSpPr>
        <p:grpSpPr>
          <a:xfrm>
            <a:off x="128916" y="807544"/>
            <a:ext cx="854737" cy="831566"/>
            <a:chOff x="4764278" y="116651"/>
            <a:chExt cx="2725304" cy="2651424"/>
          </a:xfrm>
        </p:grpSpPr>
        <p:sp>
          <p:nvSpPr>
            <p:cNvPr id="6" name="Rectangle 5"/>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8" name="Rectangle 16"/>
          <p:cNvSpPr txBox="1">
            <a:spLocks noChangeArrowheads="1"/>
          </p:cNvSpPr>
          <p:nvPr/>
        </p:nvSpPr>
        <p:spPr>
          <a:xfrm>
            <a:off x="571681" y="992351"/>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chemeClr val="bg1"/>
                </a:solidFill>
              </a:rPr>
              <a:t>Pâques</a:t>
            </a:r>
          </a:p>
        </p:txBody>
      </p:sp>
      <p:pic>
        <p:nvPicPr>
          <p:cNvPr id="9" name="Image 8"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pic>
        <p:nvPicPr>
          <p:cNvPr id="10" name="Image 9" descr="domusVi_fondempreinte_rouge_transparent copie.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pic>
        <p:nvPicPr>
          <p:cNvPr id="11" name="Imag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8213" y="1792124"/>
            <a:ext cx="5261881" cy="3946411"/>
          </a:xfrm>
          <a:prstGeom prst="rect">
            <a:avLst/>
          </a:prstGeom>
        </p:spPr>
      </p:pic>
      <p:pic>
        <p:nvPicPr>
          <p:cNvPr id="16" name="Image 1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4525" y="5932721"/>
            <a:ext cx="3136900" cy="4182533"/>
          </a:xfrm>
          <a:prstGeom prst="rect">
            <a:avLst/>
          </a:prstGeom>
        </p:spPr>
      </p:pic>
      <p:pic>
        <p:nvPicPr>
          <p:cNvPr id="19" name="Image 1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rot="5400000">
            <a:off x="3947033" y="4331373"/>
            <a:ext cx="3528219" cy="2646164"/>
          </a:xfrm>
          <a:prstGeom prst="rect">
            <a:avLst/>
          </a:prstGeom>
        </p:spPr>
      </p:pic>
      <p:pic>
        <p:nvPicPr>
          <p:cNvPr id="20" name="Image 19"/>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65170" y="6669331"/>
            <a:ext cx="2384422" cy="3179229"/>
          </a:xfrm>
          <a:prstGeom prst="rect">
            <a:avLst/>
          </a:prstGeom>
        </p:spPr>
      </p:pic>
      <p:pic>
        <p:nvPicPr>
          <p:cNvPr id="7170" name="Picture 2" descr="Aquarelle Adorable bébé lapin avec couronne de fleurs, art mural de Pâques, impression d'Art numérique / Téléchargement instantané imprimable ArtCommercial Use image 1"/>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711142" y="1494014"/>
            <a:ext cx="1575111" cy="2362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630256" y="10223078"/>
            <a:ext cx="3781425" cy="338554"/>
          </a:xfrm>
          <a:prstGeom prst="rect">
            <a:avLst/>
          </a:prstGeom>
        </p:spPr>
        <p:txBody>
          <a:bodyPr>
            <a:spAutoFit/>
          </a:bodyPr>
          <a:lstStyle/>
          <a:p>
            <a:r>
              <a:rPr lang="fr-FR" sz="1600" dirty="0" smtClean="0">
                <a:solidFill>
                  <a:schemeClr val="bg1"/>
                </a:solidFill>
                <a:latin typeface="Outfit"/>
              </a:rPr>
              <a:t>17</a:t>
            </a:r>
            <a:endParaRPr lang="fr-FR" sz="1600" dirty="0">
              <a:solidFill>
                <a:schemeClr val="bg1"/>
              </a:solidFill>
            </a:endParaRPr>
          </a:p>
        </p:txBody>
      </p:sp>
    </p:spTree>
    <p:extLst>
      <p:ext uri="{BB962C8B-B14F-4D97-AF65-F5344CB8AC3E}">
        <p14:creationId xmlns:p14="http://schemas.microsoft.com/office/powerpoint/2010/main" val="2657644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96181" y="1615367"/>
            <a:ext cx="5170487" cy="2308324"/>
          </a:xfrm>
          <a:prstGeom prst="rect">
            <a:avLst/>
          </a:prstGeom>
        </p:spPr>
        <p:txBody>
          <a:bodyPr wrap="square">
            <a:spAutoFit/>
          </a:bodyPr>
          <a:lstStyle/>
          <a:p>
            <a:r>
              <a:rPr lang="fr-FR" dirty="0">
                <a:solidFill>
                  <a:srgbClr val="604E48"/>
                </a:solidFill>
                <a:latin typeface="Trebuchet MS" panose="020B0603020202020204" pitchFamily="34" charset="0"/>
              </a:rPr>
              <a:t>Devant moi, trois coquetiers. Dans les trois coquetiers, Trois œufs bien droits posés ! Celui-là est en bois : Je n'y goûterai pas ! Mais il est doux contre ma joue. Celui-là est ouvert... Toc-toc-toc, c'est l'</a:t>
            </a:r>
            <a:r>
              <a:rPr lang="fr-FR" dirty="0" err="1">
                <a:solidFill>
                  <a:srgbClr val="604E48"/>
                </a:solidFill>
                <a:latin typeface="Trebuchet MS" panose="020B0603020202020204" pitchFamily="34" charset="0"/>
              </a:rPr>
              <a:t>oeuf</a:t>
            </a:r>
            <a:r>
              <a:rPr lang="fr-FR" dirty="0">
                <a:solidFill>
                  <a:srgbClr val="604E48"/>
                </a:solidFill>
                <a:latin typeface="Trebuchet MS" panose="020B0603020202020204" pitchFamily="34" charset="0"/>
              </a:rPr>
              <a:t> coque, Que je mange à la petite cuiller. Celui-là est en chocolat : C'est l'</a:t>
            </a:r>
            <a:r>
              <a:rPr lang="fr-FR" dirty="0" err="1">
                <a:solidFill>
                  <a:srgbClr val="604E48"/>
                </a:solidFill>
                <a:latin typeface="Trebuchet MS" panose="020B0603020202020204" pitchFamily="34" charset="0"/>
              </a:rPr>
              <a:t>oeuf</a:t>
            </a:r>
            <a:r>
              <a:rPr lang="fr-FR" dirty="0">
                <a:solidFill>
                  <a:srgbClr val="604E48"/>
                </a:solidFill>
                <a:latin typeface="Trebuchet MS" panose="020B0603020202020204" pitchFamily="34" charset="0"/>
              </a:rPr>
              <a:t> que je préfère. Je le garde pour mon dessert. </a:t>
            </a:r>
          </a:p>
        </p:txBody>
      </p:sp>
      <p:grpSp>
        <p:nvGrpSpPr>
          <p:cNvPr id="5" name="Grouper 25"/>
          <p:cNvGrpSpPr>
            <a:grpSpLocks noChangeAspect="1"/>
          </p:cNvGrpSpPr>
          <p:nvPr/>
        </p:nvGrpSpPr>
        <p:grpSpPr>
          <a:xfrm>
            <a:off x="106031" y="693699"/>
            <a:ext cx="854737" cy="831566"/>
            <a:chOff x="4764278" y="116651"/>
            <a:chExt cx="2725304" cy="2651424"/>
          </a:xfrm>
        </p:grpSpPr>
        <p:sp>
          <p:nvSpPr>
            <p:cNvPr id="6" name="Rectangle 5"/>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8" name="Rectangle 16"/>
          <p:cNvSpPr txBox="1">
            <a:spLocks noChangeArrowheads="1"/>
          </p:cNvSpPr>
          <p:nvPr/>
        </p:nvSpPr>
        <p:spPr>
          <a:xfrm>
            <a:off x="571681" y="875482"/>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chemeClr val="bg1"/>
                </a:solidFill>
              </a:rPr>
              <a:t>Pâques</a:t>
            </a:r>
            <a:endParaRPr lang="fr-FR" sz="2200" dirty="0">
              <a:solidFill>
                <a:schemeClr val="bg1"/>
              </a:solidFill>
            </a:endParaRPr>
          </a:p>
        </p:txBody>
      </p:sp>
      <p:sp>
        <p:nvSpPr>
          <p:cNvPr id="9" name="Espace réservé du pied de page 4"/>
          <p:cNvSpPr txBox="1">
            <a:spLocks/>
          </p:cNvSpPr>
          <p:nvPr/>
        </p:nvSpPr>
        <p:spPr>
          <a:xfrm>
            <a:off x="421732" y="98083"/>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10" name="Image 9"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pic>
        <p:nvPicPr>
          <p:cNvPr id="11" name="Image 10" descr="domusVi_fondempreinte_rouge_transparent copie.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pic>
        <p:nvPicPr>
          <p:cNvPr id="13" name="Imag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87102" y="3728972"/>
            <a:ext cx="2716388" cy="3621851"/>
          </a:xfrm>
          <a:prstGeom prst="rect">
            <a:avLst/>
          </a:prstGeom>
        </p:spPr>
      </p:pic>
      <p:pic>
        <p:nvPicPr>
          <p:cNvPr id="14" name="Imag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09785" y="4053905"/>
            <a:ext cx="3136900" cy="4182533"/>
          </a:xfrm>
          <a:prstGeom prst="rect">
            <a:avLst/>
          </a:prstGeom>
        </p:spPr>
      </p:pic>
      <p:pic>
        <p:nvPicPr>
          <p:cNvPr id="15" name="Image 1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53515" y="6297406"/>
            <a:ext cx="2585085" cy="3446780"/>
          </a:xfrm>
          <a:prstGeom prst="rect">
            <a:avLst/>
          </a:prstGeom>
        </p:spPr>
      </p:pic>
      <p:pic>
        <p:nvPicPr>
          <p:cNvPr id="6146" name="Picture 2" descr="Aquarelle Adorable bébé lapin dans le panier, art mural de printemps, impression d'Art numérique / Téléchargement instantané Art imprimable Utilisation commerciale image 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83409" y="8333198"/>
            <a:ext cx="1816669" cy="22719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91563" y="10234497"/>
            <a:ext cx="3781425" cy="338554"/>
          </a:xfrm>
          <a:prstGeom prst="rect">
            <a:avLst/>
          </a:prstGeom>
        </p:spPr>
        <p:txBody>
          <a:bodyPr>
            <a:spAutoFit/>
          </a:bodyPr>
          <a:lstStyle/>
          <a:p>
            <a:r>
              <a:rPr lang="fr-FR" sz="1600" dirty="0" smtClean="0">
                <a:solidFill>
                  <a:schemeClr val="bg1"/>
                </a:solidFill>
                <a:latin typeface="Outfit"/>
              </a:rPr>
              <a:t>18</a:t>
            </a:r>
            <a:endParaRPr lang="fr-FR" sz="1600" dirty="0">
              <a:solidFill>
                <a:schemeClr val="bg1"/>
              </a:solidFill>
            </a:endParaRPr>
          </a:p>
        </p:txBody>
      </p:sp>
    </p:spTree>
    <p:extLst>
      <p:ext uri="{BB962C8B-B14F-4D97-AF65-F5344CB8AC3E}">
        <p14:creationId xmlns:p14="http://schemas.microsoft.com/office/powerpoint/2010/main" val="107494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9881" y="3054200"/>
            <a:ext cx="2839085" cy="3785447"/>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39987" y="4576742"/>
            <a:ext cx="3645027" cy="4860036"/>
          </a:xfrm>
          <a:prstGeom prst="rect">
            <a:avLst/>
          </a:prstGeom>
        </p:spPr>
      </p:pic>
      <p:sp>
        <p:nvSpPr>
          <p:cNvPr id="6" name="Espace réservé du pied de page 4">
            <a:extLst>
              <a:ext uri="{FF2B5EF4-FFF2-40B4-BE49-F238E27FC236}">
                <a16:creationId xmlns:a16="http://schemas.microsoft.com/office/drawing/2014/main" id="{B6043E4F-9480-488C-8B66-8C530E40A90E}"/>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grpSp>
        <p:nvGrpSpPr>
          <p:cNvPr id="7" name="Grouper 25"/>
          <p:cNvGrpSpPr>
            <a:grpSpLocks noChangeAspect="1"/>
          </p:cNvGrpSpPr>
          <p:nvPr/>
        </p:nvGrpSpPr>
        <p:grpSpPr>
          <a:xfrm>
            <a:off x="106031" y="693699"/>
            <a:ext cx="854737" cy="831566"/>
            <a:chOff x="4764278" y="116651"/>
            <a:chExt cx="2725304" cy="2651424"/>
          </a:xfrm>
        </p:grpSpPr>
        <p:sp>
          <p:nvSpPr>
            <p:cNvPr id="8" name="Rectangle 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10" name="Rectangle 16"/>
          <p:cNvSpPr txBox="1">
            <a:spLocks noChangeArrowheads="1"/>
          </p:cNvSpPr>
          <p:nvPr/>
        </p:nvSpPr>
        <p:spPr>
          <a:xfrm>
            <a:off x="571681" y="875482"/>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chemeClr val="bg1"/>
                </a:solidFill>
              </a:rPr>
              <a:t>Pâques</a:t>
            </a:r>
            <a:endParaRPr lang="fr-FR" sz="2200" dirty="0">
              <a:solidFill>
                <a:schemeClr val="bg1"/>
              </a:solidFill>
            </a:endParaRPr>
          </a:p>
        </p:txBody>
      </p:sp>
      <p:pic>
        <p:nvPicPr>
          <p:cNvPr id="11" name="Image 10" descr="DomusVi_logo_coul_baseline_HD.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pic>
        <p:nvPicPr>
          <p:cNvPr id="12" name="Image 11" descr="domusVi_fondempreinte_rouge_transparent copie.png"/>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pic>
        <p:nvPicPr>
          <p:cNvPr id="5122" name="Picture 2" descr="Lapin de Pâques Clipart PNG Bundle 13 JPG haute qualité, aquarelle de Pâques, téléchargement numérique, fabrication de cartes, techniques mixtes, créations numériques en papier 218 image 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198254" y="1525265"/>
            <a:ext cx="2943225" cy="294322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Lapin de Pâques Clipart PNG Bundle 10 haute qualité JPG, aquarelle de Pâques, téléchargement numérique, fabrication de cartes, techniques mixtes, créations manuelles en papier numérique 209 image 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17298" y="7006760"/>
            <a:ext cx="2600325" cy="26003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isinez nos meilleures recettes pour Pâques! | Zeste"/>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97191" y="1431905"/>
            <a:ext cx="2771775" cy="14551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591563" y="10249271"/>
            <a:ext cx="3781425" cy="338554"/>
          </a:xfrm>
          <a:prstGeom prst="rect">
            <a:avLst/>
          </a:prstGeom>
        </p:spPr>
        <p:txBody>
          <a:bodyPr>
            <a:spAutoFit/>
          </a:bodyPr>
          <a:lstStyle/>
          <a:p>
            <a:r>
              <a:rPr lang="fr-FR" sz="1600" dirty="0" smtClean="0">
                <a:solidFill>
                  <a:schemeClr val="bg1"/>
                </a:solidFill>
              </a:rPr>
              <a:t>19</a:t>
            </a:r>
            <a:endParaRPr lang="fr-FR" sz="1600" dirty="0">
              <a:solidFill>
                <a:schemeClr val="bg1"/>
              </a:solidFill>
            </a:endParaRPr>
          </a:p>
        </p:txBody>
      </p:sp>
    </p:spTree>
    <p:extLst>
      <p:ext uri="{BB962C8B-B14F-4D97-AF65-F5344CB8AC3E}">
        <p14:creationId xmlns:p14="http://schemas.microsoft.com/office/powerpoint/2010/main" val="1524646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err="1" smtClean="0">
                <a:solidFill>
                  <a:srgbClr val="FFFFFF"/>
                </a:solidFill>
              </a:rPr>
              <a:t>Tovertafel</a:t>
            </a:r>
            <a:endParaRPr lang="fr-FR" sz="2200" dirty="0">
              <a:solidFill>
                <a:srgbClr val="FFFFFF"/>
              </a:solidFill>
            </a:endParaRPr>
          </a:p>
        </p:txBody>
      </p:sp>
      <p:sp>
        <p:nvSpPr>
          <p:cNvPr id="2" name="Rectangle 1"/>
          <p:cNvSpPr/>
          <p:nvPr/>
        </p:nvSpPr>
        <p:spPr>
          <a:xfrm>
            <a:off x="-4660548" y="-658118"/>
            <a:ext cx="3781425" cy="646331"/>
          </a:xfrm>
          <a:prstGeom prst="rect">
            <a:avLst/>
          </a:prstGeom>
        </p:spPr>
        <p:txBody>
          <a:bodyPr>
            <a:spAutoFit/>
          </a:bodyPr>
          <a:lstStyle/>
          <a:p>
            <a:r>
              <a:rPr lang="fr-FR" b="1" dirty="0">
                <a:solidFill>
                  <a:srgbClr val="FFFFFF"/>
                </a:solidFill>
                <a:latin typeface="Source Serif Pro"/>
              </a:rPr>
              <a:t/>
            </a:r>
            <a:br>
              <a:rPr lang="fr-FR" b="1" dirty="0">
                <a:solidFill>
                  <a:srgbClr val="FFFFFF"/>
                </a:solidFill>
                <a:latin typeface="Source Serif Pro"/>
              </a:rPr>
            </a:br>
            <a:endParaRPr lang="fr-FR" b="0" i="0" dirty="0">
              <a:solidFill>
                <a:srgbClr val="FFFFFF"/>
              </a:solidFill>
              <a:effectLst/>
              <a:latin typeface="Source Sans Pro"/>
            </a:endParaRPr>
          </a:p>
        </p:txBody>
      </p:sp>
      <p:sp>
        <p:nvSpPr>
          <p:cNvPr id="4" name="Rectangle 3"/>
          <p:cNvSpPr/>
          <p:nvPr/>
        </p:nvSpPr>
        <p:spPr>
          <a:xfrm>
            <a:off x="256060" y="1806897"/>
            <a:ext cx="3781425" cy="3693319"/>
          </a:xfrm>
          <a:prstGeom prst="rect">
            <a:avLst/>
          </a:prstGeom>
        </p:spPr>
        <p:txBody>
          <a:bodyPr>
            <a:spAutoFit/>
          </a:bodyPr>
          <a:lstStyle/>
          <a:p>
            <a:r>
              <a:rPr lang="fr-FR" dirty="0">
                <a:solidFill>
                  <a:srgbClr val="604E48"/>
                </a:solidFill>
                <a:latin typeface="Trebuchet MS" panose="020B0603020202020204" pitchFamily="34" charset="0"/>
              </a:rPr>
              <a:t>La </a:t>
            </a:r>
            <a:r>
              <a:rPr lang="fr-FR" dirty="0" err="1">
                <a:solidFill>
                  <a:srgbClr val="C00000"/>
                </a:solidFill>
                <a:latin typeface="Trebuchet MS" panose="020B0603020202020204" pitchFamily="34" charset="0"/>
              </a:rPr>
              <a:t>Tovertafel</a:t>
            </a:r>
            <a:r>
              <a:rPr lang="fr-FR" dirty="0">
                <a:solidFill>
                  <a:srgbClr val="604E48"/>
                </a:solidFill>
                <a:latin typeface="Trebuchet MS" panose="020B0603020202020204" pitchFamily="34" charset="0"/>
              </a:rPr>
              <a:t> (« table enchantée ») favorise l’établissement de liens sociaux plus joyeux pour les personnes âgées </a:t>
            </a:r>
            <a:r>
              <a:rPr lang="fr-FR" dirty="0" smtClean="0">
                <a:solidFill>
                  <a:srgbClr val="604E48"/>
                </a:solidFill>
                <a:latin typeface="Trebuchet MS" panose="020B0603020202020204" pitchFamily="34" charset="0"/>
              </a:rPr>
              <a:t>grâce </a:t>
            </a:r>
            <a:r>
              <a:rPr lang="fr-FR" dirty="0">
                <a:solidFill>
                  <a:srgbClr val="604E48"/>
                </a:solidFill>
                <a:latin typeface="Trebuchet MS" panose="020B0603020202020204" pitchFamily="34" charset="0"/>
              </a:rPr>
              <a:t>à sa large gamme de jeux interactifs</a:t>
            </a:r>
            <a:r>
              <a:rPr lang="fr-FR" dirty="0" smtClean="0">
                <a:solidFill>
                  <a:srgbClr val="604E48"/>
                </a:solidFill>
                <a:latin typeface="Trebuchet MS" panose="020B0603020202020204" pitchFamily="34" charset="0"/>
              </a:rPr>
              <a:t>. </a:t>
            </a:r>
            <a:r>
              <a:rPr lang="fr-FR" dirty="0">
                <a:solidFill>
                  <a:srgbClr val="604E48"/>
                </a:solidFill>
                <a:latin typeface="Trebuchet MS" panose="020B0603020202020204" pitchFamily="34" charset="0"/>
              </a:rPr>
              <a:t>Développés avec des personnes âgées et des professionnels des soins, nos jeux sont conçus pour s’adapter aux </a:t>
            </a:r>
            <a:r>
              <a:rPr lang="fr-FR" dirty="0" smtClean="0">
                <a:solidFill>
                  <a:srgbClr val="604E48"/>
                </a:solidFill>
                <a:latin typeface="Trebuchet MS" panose="020B0603020202020204" pitchFamily="34" charset="0"/>
              </a:rPr>
              <a:t>différents </a:t>
            </a:r>
            <a:r>
              <a:rPr lang="fr-FR" dirty="0">
                <a:solidFill>
                  <a:srgbClr val="604E48"/>
                </a:solidFill>
                <a:latin typeface="Trebuchet MS" panose="020B0603020202020204" pitchFamily="34" charset="0"/>
              </a:rPr>
              <a:t>des </a:t>
            </a:r>
            <a:r>
              <a:rPr lang="fr-FR" dirty="0" smtClean="0">
                <a:solidFill>
                  <a:srgbClr val="604E48"/>
                </a:solidFill>
                <a:latin typeface="Trebuchet MS" panose="020B0603020202020204" pitchFamily="34" charset="0"/>
              </a:rPr>
              <a:t>troubles </a:t>
            </a:r>
            <a:r>
              <a:rPr lang="fr-FR" dirty="0">
                <a:solidFill>
                  <a:srgbClr val="604E48"/>
                </a:solidFill>
                <a:latin typeface="Trebuchet MS" panose="020B0603020202020204" pitchFamily="34" charset="0"/>
              </a:rPr>
              <a:t>et aux différents moments de la journée. Comme les visites familiales et le coucher du soleil.</a:t>
            </a:r>
          </a:p>
        </p:txBody>
      </p:sp>
      <p:pic>
        <p:nvPicPr>
          <p:cNvPr id="9" name="Imag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03922" y="1970796"/>
            <a:ext cx="2731889" cy="3642519"/>
          </a:xfrm>
          <a:prstGeom prst="rect">
            <a:avLst/>
          </a:prstGeom>
          <a:ln>
            <a:noFill/>
          </a:ln>
          <a:effectLst>
            <a:softEdge rad="112500"/>
          </a:effectLst>
        </p:spPr>
      </p:pic>
      <p:pic>
        <p:nvPicPr>
          <p:cNvPr id="19" name="Image 1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037485" y="5777215"/>
            <a:ext cx="2885437" cy="3847250"/>
          </a:xfrm>
          <a:prstGeom prst="rect">
            <a:avLst/>
          </a:prstGeom>
          <a:ln>
            <a:noFill/>
          </a:ln>
          <a:effectLst>
            <a:softEdge rad="112500"/>
          </a:effectLst>
        </p:spPr>
      </p:pic>
      <p:pic>
        <p:nvPicPr>
          <p:cNvPr id="12" name="Image 1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96965" y="6105023"/>
            <a:ext cx="2933700" cy="3911600"/>
          </a:xfrm>
          <a:prstGeom prst="rect">
            <a:avLst/>
          </a:prstGeom>
          <a:ln>
            <a:noFill/>
          </a:ln>
          <a:effectLst>
            <a:softEdge rad="112500"/>
          </a:effectLst>
        </p:spPr>
      </p:pic>
    </p:spTree>
    <p:extLst>
      <p:ext uri="{BB962C8B-B14F-4D97-AF65-F5344CB8AC3E}">
        <p14:creationId xmlns:p14="http://schemas.microsoft.com/office/powerpoint/2010/main" val="3786740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200" y="2690019"/>
            <a:ext cx="3086100" cy="4114800"/>
          </a:xfrm>
          <a:prstGeom prst="rect">
            <a:avLst/>
          </a:prstGeom>
        </p:spPr>
      </p:pic>
      <p:pic>
        <p:nvPicPr>
          <p:cNvPr id="5" name="Imag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01813" y="1786259"/>
            <a:ext cx="3099274" cy="4132366"/>
          </a:xfrm>
          <a:prstGeom prst="rect">
            <a:avLst/>
          </a:prstGeom>
        </p:spPr>
      </p:pic>
      <p:pic>
        <p:nvPicPr>
          <p:cNvPr id="6" name="Imag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70200" y="6551613"/>
            <a:ext cx="4343400" cy="3257550"/>
          </a:xfrm>
          <a:prstGeom prst="rect">
            <a:avLst/>
          </a:prstGeom>
        </p:spPr>
      </p:pic>
      <p:grpSp>
        <p:nvGrpSpPr>
          <p:cNvPr id="7" name="Grouper 25"/>
          <p:cNvGrpSpPr>
            <a:grpSpLocks noChangeAspect="1"/>
          </p:cNvGrpSpPr>
          <p:nvPr/>
        </p:nvGrpSpPr>
        <p:grpSpPr>
          <a:xfrm>
            <a:off x="106031" y="693699"/>
            <a:ext cx="854737" cy="831566"/>
            <a:chOff x="4764278" y="116651"/>
            <a:chExt cx="2725304" cy="2651424"/>
          </a:xfrm>
        </p:grpSpPr>
        <p:sp>
          <p:nvSpPr>
            <p:cNvPr id="8" name="Rectangle 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domusVi_fondempreinte_blanc.png"/>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10" name="Rectangle 16"/>
          <p:cNvSpPr txBox="1">
            <a:spLocks noChangeArrowheads="1"/>
          </p:cNvSpPr>
          <p:nvPr/>
        </p:nvSpPr>
        <p:spPr>
          <a:xfrm>
            <a:off x="571681" y="875482"/>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chemeClr val="bg1"/>
                </a:solidFill>
              </a:rPr>
              <a:t>Activités</a:t>
            </a:r>
            <a:endParaRPr lang="fr-FR" sz="2200" dirty="0">
              <a:solidFill>
                <a:schemeClr val="bg1"/>
              </a:solidFill>
            </a:endParaRPr>
          </a:p>
        </p:txBody>
      </p:sp>
      <p:sp>
        <p:nvSpPr>
          <p:cNvPr id="11" name="Espace réservé du pied de page 4">
            <a:extLst>
              <a:ext uri="{FF2B5EF4-FFF2-40B4-BE49-F238E27FC236}">
                <a16:creationId xmlns:a16="http://schemas.microsoft.com/office/drawing/2014/main" id="{B6043E4F-9480-488C-8B66-8C530E40A90E}"/>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12" name="Image 11" descr="DomusVi_logo_coul_baseline_HD.jp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pic>
        <p:nvPicPr>
          <p:cNvPr id="13" name="Image 12" descr="domusVi_fondempreinte_rouge_transparent copie.png"/>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2" name="Rectangle 1"/>
          <p:cNvSpPr/>
          <p:nvPr/>
        </p:nvSpPr>
        <p:spPr>
          <a:xfrm>
            <a:off x="3591563" y="10231918"/>
            <a:ext cx="3781425" cy="338554"/>
          </a:xfrm>
          <a:prstGeom prst="rect">
            <a:avLst/>
          </a:prstGeom>
        </p:spPr>
        <p:txBody>
          <a:bodyPr>
            <a:spAutoFit/>
          </a:bodyPr>
          <a:lstStyle/>
          <a:p>
            <a:r>
              <a:rPr lang="fr-FR" sz="1600" dirty="0" smtClean="0">
                <a:solidFill>
                  <a:schemeClr val="bg1"/>
                </a:solidFill>
              </a:rPr>
              <a:t>20</a:t>
            </a:r>
            <a:endParaRPr lang="fr-FR" sz="1600" dirty="0">
              <a:solidFill>
                <a:schemeClr val="bg1"/>
              </a:solidFill>
            </a:endParaRPr>
          </a:p>
        </p:txBody>
      </p:sp>
    </p:spTree>
    <p:extLst>
      <p:ext uri="{BB962C8B-B14F-4D97-AF65-F5344CB8AC3E}">
        <p14:creationId xmlns:p14="http://schemas.microsoft.com/office/powerpoint/2010/main" val="28941383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21</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34" name="Rectangle 16"/>
          <p:cNvSpPr txBox="1">
            <a:spLocks noChangeArrowheads="1"/>
          </p:cNvSpPr>
          <p:nvPr/>
        </p:nvSpPr>
        <p:spPr>
          <a:xfrm>
            <a:off x="361424" y="1711964"/>
            <a:ext cx="6840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À noter</a:t>
            </a:r>
          </a:p>
        </p:txBody>
      </p:sp>
      <p:sp>
        <p:nvSpPr>
          <p:cNvPr id="3" name="ZoneTexte 2"/>
          <p:cNvSpPr txBox="1"/>
          <p:nvPr/>
        </p:nvSpPr>
        <p:spPr>
          <a:xfrm>
            <a:off x="374322" y="2412839"/>
            <a:ext cx="6702101" cy="7956024"/>
          </a:xfrm>
          <a:prstGeom prst="rect">
            <a:avLst/>
          </a:prstGeom>
          <a:noFill/>
        </p:spPr>
        <p:txBody>
          <a:bodyPr wrap="square" lIns="180000" rIns="180000" rtlCol="0">
            <a:spAutoFit/>
          </a:bodyPr>
          <a:lstStyle/>
          <a:p>
            <a:pPr marL="0" lvl="4">
              <a:spcAft>
                <a:spcPts val="300"/>
              </a:spcAft>
              <a:buClr>
                <a:schemeClr val="accent1"/>
              </a:buClr>
            </a:pPr>
            <a:r>
              <a:rPr lang="fr-FR" b="1" u="sng" dirty="0" smtClean="0">
                <a:solidFill>
                  <a:srgbClr val="C00000"/>
                </a:solidFill>
                <a:latin typeface="Arial"/>
                <a:ea typeface="ＭＳ Ｐゴシック" charset="0"/>
                <a:cs typeface="Arial"/>
              </a:rPr>
              <a:t>INFORMATION : </a:t>
            </a:r>
            <a:r>
              <a:rPr lang="fr-FR" dirty="0" smtClean="0">
                <a:latin typeface="Arial"/>
                <a:ea typeface="ＭＳ Ｐゴシック" charset="0"/>
                <a:cs typeface="Arial"/>
              </a:rPr>
              <a:t>Le planning d’animation risque de changer durant l’absence de </a:t>
            </a:r>
            <a:r>
              <a:rPr lang="fr-FR" b="1" dirty="0" smtClean="0">
                <a:latin typeface="Arial"/>
                <a:ea typeface="ＭＳ Ｐゴシック" charset="0"/>
                <a:cs typeface="Arial"/>
              </a:rPr>
              <a:t>Claire</a:t>
            </a:r>
            <a:r>
              <a:rPr lang="fr-FR" dirty="0" smtClean="0">
                <a:latin typeface="Arial"/>
                <a:ea typeface="ＭＳ Ｐゴシック" charset="0"/>
                <a:cs typeface="Arial"/>
              </a:rPr>
              <a:t> à partir du 12 avril jusqu’à son retour.</a:t>
            </a:r>
            <a:r>
              <a:rPr lang="fr-FR" b="0" dirty="0">
                <a:solidFill>
                  <a:srgbClr val="FFFFFF"/>
                </a:solidFill>
                <a:latin typeface="Arial"/>
                <a:ea typeface="ＭＳ Ｐゴシック" charset="0"/>
                <a:cs typeface="Arial"/>
              </a:rPr>
              <a:t/>
            </a:r>
            <a:br>
              <a:rPr lang="fr-FR" b="0" dirty="0">
                <a:solidFill>
                  <a:srgbClr val="FFFFFF"/>
                </a:solidFill>
                <a:latin typeface="Arial"/>
                <a:ea typeface="ＭＳ Ｐゴシック" charset="0"/>
                <a:cs typeface="Arial"/>
              </a:rPr>
            </a:br>
            <a:endParaRPr lang="fr-FR" b="0" dirty="0">
              <a:solidFill>
                <a:srgbClr val="FFFFFF"/>
              </a:solidFill>
              <a:latin typeface="Arial"/>
              <a:ea typeface="ＭＳ Ｐゴシック" charset="0"/>
              <a:cs typeface="Arial"/>
            </a:endParaRPr>
          </a:p>
          <a:p>
            <a:pPr marL="0" lvl="4">
              <a:spcAft>
                <a:spcPts val="300"/>
              </a:spcAft>
              <a:buClr>
                <a:schemeClr val="accent1"/>
              </a:buClr>
            </a:pPr>
            <a:r>
              <a:rPr lang="fr-FR" b="1" dirty="0" smtClean="0">
                <a:solidFill>
                  <a:srgbClr val="C50B34"/>
                </a:solidFill>
                <a:latin typeface="Arial"/>
                <a:ea typeface="ＭＳ Ｐゴシック" charset="0"/>
                <a:cs typeface="Arial"/>
              </a:rPr>
              <a:t>ANIMATIONS</a:t>
            </a:r>
          </a:p>
          <a:p>
            <a:pPr marL="0" lvl="4">
              <a:spcAft>
                <a:spcPts val="300"/>
              </a:spcAft>
              <a:buClr>
                <a:schemeClr val="accent1"/>
              </a:buClr>
            </a:pPr>
            <a:endParaRPr lang="fr-FR" b="1" dirty="0" smtClean="0">
              <a:latin typeface="Arial"/>
              <a:ea typeface="ＭＳ Ｐゴシック" charset="0"/>
              <a:cs typeface="Arial"/>
            </a:endParaRPr>
          </a:p>
          <a:p>
            <a:pPr marL="0" lvl="4">
              <a:spcAft>
                <a:spcPts val="300"/>
              </a:spcAft>
              <a:buClr>
                <a:schemeClr val="accent1"/>
              </a:buClr>
            </a:pPr>
            <a:r>
              <a:rPr lang="fr-FR" dirty="0">
                <a:latin typeface="Arial" panose="020B0604020202020204" pitchFamily="34" charset="0"/>
                <a:cs typeface="Arial" panose="020B0604020202020204" pitchFamily="34" charset="0"/>
              </a:rPr>
              <a:t>M</a:t>
            </a:r>
            <a:r>
              <a:rPr lang="fr-FR" dirty="0" smtClean="0">
                <a:latin typeface="Arial" panose="020B0604020202020204" pitchFamily="34" charset="0"/>
                <a:cs typeface="Arial" panose="020B0604020202020204" pitchFamily="34" charset="0"/>
              </a:rPr>
              <a:t>ardi 9 avril </a:t>
            </a:r>
            <a:r>
              <a:rPr lang="fr-FR" dirty="0">
                <a:latin typeface="Arial" panose="020B0604020202020204" pitchFamily="34" charset="0"/>
                <a:cs typeface="Arial" panose="020B0604020202020204" pitchFamily="34" charset="0"/>
              </a:rPr>
              <a:t>à </a:t>
            </a:r>
            <a:r>
              <a:rPr lang="fr-FR" dirty="0" smtClean="0">
                <a:latin typeface="Arial" panose="020B0604020202020204" pitchFamily="34" charset="0"/>
                <a:cs typeface="Arial" panose="020B0604020202020204" pitchFamily="34" charset="0"/>
              </a:rPr>
              <a:t>14h30 : Médiation animale </a:t>
            </a:r>
          </a:p>
          <a:p>
            <a:pPr marL="0" lvl="4">
              <a:spcAft>
                <a:spcPts val="300"/>
              </a:spcAft>
              <a:buClr>
                <a:schemeClr val="accent1"/>
              </a:buClr>
            </a:pPr>
            <a:r>
              <a:rPr lang="fr-FR" dirty="0" smtClean="0">
                <a:latin typeface="Arial"/>
                <a:ea typeface="ＭＳ Ｐゴシック" charset="0"/>
                <a:cs typeface="Arial"/>
              </a:rPr>
              <a:t>Jeudi 11 avril : visite des jeunes de l’</a:t>
            </a:r>
            <a:r>
              <a:rPr lang="fr-FR" dirty="0" err="1" smtClean="0">
                <a:latin typeface="Arial"/>
                <a:ea typeface="ＭＳ Ｐゴシック" charset="0"/>
                <a:cs typeface="Arial"/>
              </a:rPr>
              <a:t>empro</a:t>
            </a:r>
            <a:endParaRPr lang="fr-FR" dirty="0" smtClean="0">
              <a:latin typeface="Arial"/>
              <a:ea typeface="ＭＳ Ｐゴシック" charset="0"/>
              <a:cs typeface="Arial"/>
            </a:endParaRPr>
          </a:p>
          <a:p>
            <a:pPr marL="0" lvl="4">
              <a:spcAft>
                <a:spcPts val="300"/>
              </a:spcAft>
              <a:buClr>
                <a:schemeClr val="accent1"/>
              </a:buClr>
            </a:pPr>
            <a:r>
              <a:rPr lang="fr-FR" dirty="0" smtClean="0">
                <a:latin typeface="Arial"/>
                <a:ea typeface="ＭＳ Ｐゴシック" charset="0"/>
                <a:cs typeface="Arial"/>
              </a:rPr>
              <a:t>Mercredi 17 avril : visite des enfants du centre de loisirs</a:t>
            </a:r>
          </a:p>
          <a:p>
            <a:pPr marL="0" lvl="4">
              <a:spcAft>
                <a:spcPts val="300"/>
              </a:spcAft>
              <a:buClr>
                <a:schemeClr val="accent1"/>
              </a:buClr>
            </a:pPr>
            <a:endParaRPr lang="fr-FR" b="1" dirty="0">
              <a:latin typeface="Arial"/>
              <a:ea typeface="ＭＳ Ｐゴシック" charset="0"/>
              <a:cs typeface="Arial"/>
            </a:endParaRPr>
          </a:p>
          <a:p>
            <a:pPr marL="0" lvl="4">
              <a:spcAft>
                <a:spcPts val="300"/>
              </a:spcAft>
              <a:buClr>
                <a:schemeClr val="accent1"/>
              </a:buClr>
            </a:pPr>
            <a:r>
              <a:rPr lang="fr-FR" b="1" dirty="0" smtClean="0">
                <a:latin typeface="Arial"/>
                <a:ea typeface="ＭＳ Ｐゴシック" charset="0"/>
                <a:cs typeface="Arial"/>
              </a:rPr>
              <a:t>Repas à thème : L’Alsace le 25 avril</a:t>
            </a:r>
          </a:p>
          <a:p>
            <a:pPr marL="0" lvl="4">
              <a:spcAft>
                <a:spcPts val="300"/>
              </a:spcAft>
              <a:buClr>
                <a:schemeClr val="accent1"/>
              </a:buClr>
            </a:pPr>
            <a:endParaRPr lang="fr-FR" b="1" dirty="0" smtClean="0">
              <a:latin typeface="Arial"/>
              <a:ea typeface="ＭＳ Ｐゴシック" charset="0"/>
              <a:cs typeface="Arial"/>
            </a:endParaRPr>
          </a:p>
          <a:p>
            <a:pPr marL="0" lvl="4">
              <a:spcAft>
                <a:spcPts val="300"/>
              </a:spcAft>
              <a:buClr>
                <a:schemeClr val="accent1"/>
              </a:buClr>
            </a:pPr>
            <a:r>
              <a:rPr lang="fr-FR" b="1" dirty="0" smtClean="0">
                <a:latin typeface="Arial"/>
                <a:ea typeface="ＭＳ Ｐゴシック" charset="0"/>
                <a:cs typeface="Arial"/>
              </a:rPr>
              <a:t>La messe : Le vendredi 12 avril</a:t>
            </a:r>
          </a:p>
          <a:p>
            <a:pPr marL="0" lvl="4">
              <a:spcAft>
                <a:spcPts val="300"/>
              </a:spcAft>
              <a:buClr>
                <a:schemeClr val="accent1"/>
              </a:buClr>
            </a:pPr>
            <a:endParaRPr lang="fr-FR" b="1" dirty="0">
              <a:latin typeface="Arial"/>
              <a:ea typeface="ＭＳ Ｐゴシック" charset="0"/>
              <a:cs typeface="Arial"/>
            </a:endParaRPr>
          </a:p>
          <a:p>
            <a:pPr marL="0" lvl="1">
              <a:spcAft>
                <a:spcPts val="300"/>
              </a:spcAft>
            </a:pPr>
            <a:r>
              <a:rPr lang="fr-FR" b="1" dirty="0" smtClean="0">
                <a:solidFill>
                  <a:srgbClr val="000000"/>
                </a:solidFill>
                <a:latin typeface="Arial"/>
                <a:cs typeface="Arial"/>
              </a:rPr>
              <a:t>Animation « comme au cinéma »</a:t>
            </a:r>
          </a:p>
          <a:p>
            <a:pPr marL="285750" lvl="1" indent="-285750">
              <a:spcAft>
                <a:spcPts val="300"/>
              </a:spcAft>
              <a:buFontTx/>
              <a:buChar char="-"/>
            </a:pPr>
            <a:r>
              <a:rPr lang="fr-FR" dirty="0" smtClean="0">
                <a:solidFill>
                  <a:srgbClr val="000000"/>
                </a:solidFill>
                <a:latin typeface="Arial"/>
                <a:cs typeface="Arial"/>
              </a:rPr>
              <a:t>Le mercredi 10 avril : qu’est ce qu’on a fait au bon dieu</a:t>
            </a:r>
          </a:p>
          <a:p>
            <a:pPr marL="285750" lvl="1" indent="-285750">
              <a:spcAft>
                <a:spcPts val="300"/>
              </a:spcAft>
              <a:buFontTx/>
              <a:buChar char="-"/>
            </a:pPr>
            <a:r>
              <a:rPr lang="fr-FR" dirty="0" smtClean="0">
                <a:solidFill>
                  <a:srgbClr val="000000"/>
                </a:solidFill>
                <a:latin typeface="Arial"/>
                <a:cs typeface="Arial"/>
              </a:rPr>
              <a:t>Le mardi 16 avril : Florence Foresti </a:t>
            </a:r>
          </a:p>
          <a:p>
            <a:pPr marL="285750" lvl="1" indent="-285750">
              <a:spcAft>
                <a:spcPts val="300"/>
              </a:spcAft>
              <a:buFontTx/>
              <a:buChar char="-"/>
            </a:pPr>
            <a:r>
              <a:rPr lang="fr-FR" dirty="0" smtClean="0">
                <a:solidFill>
                  <a:srgbClr val="000000"/>
                </a:solidFill>
                <a:latin typeface="Arial"/>
                <a:cs typeface="Arial"/>
              </a:rPr>
              <a:t>Le jeudi 24 avril : Intouchable</a:t>
            </a:r>
          </a:p>
          <a:p>
            <a:pPr marL="285750" lvl="1" indent="-285750">
              <a:spcAft>
                <a:spcPts val="300"/>
              </a:spcAft>
              <a:buFontTx/>
              <a:buChar char="-"/>
            </a:pPr>
            <a:r>
              <a:rPr lang="fr-FR" dirty="0" smtClean="0">
                <a:solidFill>
                  <a:srgbClr val="000000"/>
                </a:solidFill>
                <a:latin typeface="Arial"/>
                <a:cs typeface="Arial"/>
              </a:rPr>
              <a:t>Le mercredi 1er mai : Le journal de Bridget Jones </a:t>
            </a:r>
          </a:p>
          <a:p>
            <a:pPr marL="0" lvl="1">
              <a:spcAft>
                <a:spcPts val="300"/>
              </a:spcAft>
            </a:pPr>
            <a:endParaRPr lang="fr-FR" dirty="0">
              <a:solidFill>
                <a:srgbClr val="000000"/>
              </a:solidFill>
              <a:latin typeface="Arial"/>
              <a:cs typeface="Arial"/>
            </a:endParaRPr>
          </a:p>
          <a:p>
            <a:pPr marL="0" lvl="1">
              <a:spcAft>
                <a:spcPts val="300"/>
              </a:spcAft>
            </a:pPr>
            <a:r>
              <a:rPr lang="fr-FR" b="1" dirty="0">
                <a:solidFill>
                  <a:srgbClr val="000000"/>
                </a:solidFill>
                <a:latin typeface="Arial"/>
                <a:cs typeface="Arial"/>
              </a:rPr>
              <a:t>Anniversaire </a:t>
            </a:r>
          </a:p>
          <a:p>
            <a:pPr marL="0" lvl="1">
              <a:spcAft>
                <a:spcPts val="300"/>
              </a:spcAft>
            </a:pPr>
            <a:r>
              <a:rPr lang="fr-FR" dirty="0" smtClean="0">
                <a:solidFill>
                  <a:srgbClr val="000000"/>
                </a:solidFill>
                <a:latin typeface="Arial"/>
                <a:cs typeface="Arial"/>
              </a:rPr>
              <a:t>Vendredi 26 avril à </a:t>
            </a:r>
            <a:r>
              <a:rPr lang="fr-FR" dirty="0">
                <a:solidFill>
                  <a:srgbClr val="000000"/>
                </a:solidFill>
                <a:latin typeface="Arial"/>
                <a:cs typeface="Arial"/>
              </a:rPr>
              <a:t>partir de 14h30</a:t>
            </a:r>
          </a:p>
          <a:p>
            <a:pPr marL="0" lvl="1">
              <a:spcAft>
                <a:spcPts val="300"/>
              </a:spcAft>
            </a:pPr>
            <a:r>
              <a:rPr lang="fr-FR" dirty="0">
                <a:solidFill>
                  <a:srgbClr val="000000"/>
                </a:solidFill>
                <a:latin typeface="Arial"/>
                <a:cs typeface="Arial"/>
              </a:rPr>
              <a:t>Spectacle musicale avec </a:t>
            </a:r>
            <a:r>
              <a:rPr lang="fr-FR" dirty="0" smtClean="0">
                <a:solidFill>
                  <a:srgbClr val="000000"/>
                </a:solidFill>
                <a:latin typeface="Arial"/>
                <a:cs typeface="Arial"/>
              </a:rPr>
              <a:t>Michel l’empereur</a:t>
            </a:r>
            <a:endParaRPr lang="fr-FR"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a:p>
            <a:pPr marL="0" lvl="1">
              <a:spcAft>
                <a:spcPts val="300"/>
              </a:spcAft>
            </a:pPr>
            <a:endParaRPr lang="fr-FR" sz="1400" dirty="0">
              <a:solidFill>
                <a:srgbClr val="000000"/>
              </a:solidFill>
              <a:latin typeface="Arial"/>
              <a:cs typeface="Arial"/>
            </a:endParaRPr>
          </a:p>
        </p:txBody>
      </p:sp>
      <p:grpSp>
        <p:nvGrpSpPr>
          <p:cNvPr id="21" name="Grouper 20"/>
          <p:cNvGrpSpPr>
            <a:grpSpLocks noChangeAspect="1"/>
          </p:cNvGrpSpPr>
          <p:nvPr/>
        </p:nvGrpSpPr>
        <p:grpSpPr>
          <a:xfrm>
            <a:off x="146635" y="839828"/>
            <a:ext cx="854737" cy="831566"/>
            <a:chOff x="4764278" y="116651"/>
            <a:chExt cx="2725304" cy="2651424"/>
          </a:xfrm>
        </p:grpSpPr>
        <p:sp>
          <p:nvSpPr>
            <p:cNvPr id="22" name="Rectangle 21"/>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3" name="Image 22"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25"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a:solidFill>
                  <a:schemeClr val="bg1"/>
                </a:solidFill>
              </a:rPr>
              <a:t>Actualités</a:t>
            </a:r>
            <a:endParaRPr lang="fr-FR" sz="2200" dirty="0">
              <a:solidFill>
                <a:schemeClr val="bg1"/>
              </a:solidFill>
            </a:endParaRPr>
          </a:p>
        </p:txBody>
      </p:sp>
      <p:pic>
        <p:nvPicPr>
          <p:cNvPr id="20" name="Image 19" descr="noun_790131_cc.png"/>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a:stretch/>
        </p:blipFill>
        <p:spPr>
          <a:xfrm>
            <a:off x="6627175" y="1711964"/>
            <a:ext cx="434925" cy="432000"/>
          </a:xfrm>
          <a:prstGeom prst="rect">
            <a:avLst/>
          </a:prstGeom>
        </p:spPr>
      </p:pic>
      <p:sp>
        <p:nvSpPr>
          <p:cNvPr id="14" name="Espace réservé du pied de page 4">
            <a:extLst>
              <a:ext uri="{FF2B5EF4-FFF2-40B4-BE49-F238E27FC236}">
                <a16:creationId xmlns:a16="http://schemas.microsoft.com/office/drawing/2014/main" id="{B6043E4F-9480-488C-8B66-8C530E40A90E}"/>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Tree>
    <p:extLst>
      <p:ext uri="{BB962C8B-B14F-4D97-AF65-F5344CB8AC3E}">
        <p14:creationId xmlns:p14="http://schemas.microsoft.com/office/powerpoint/2010/main" val="299988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22</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50" name="Rectangle 16"/>
          <p:cNvSpPr txBox="1">
            <a:spLocks noChangeArrowheads="1"/>
          </p:cNvSpPr>
          <p:nvPr/>
        </p:nvSpPr>
        <p:spPr>
          <a:xfrm>
            <a:off x="367837" y="5549578"/>
            <a:ext cx="6840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Anniversaires</a:t>
            </a:r>
          </a:p>
        </p:txBody>
      </p:sp>
      <p:sp>
        <p:nvSpPr>
          <p:cNvPr id="53" name="ZoneTexte 52"/>
          <p:cNvSpPr txBox="1"/>
          <p:nvPr/>
        </p:nvSpPr>
        <p:spPr>
          <a:xfrm>
            <a:off x="305515" y="6218108"/>
            <a:ext cx="3639341" cy="3736920"/>
          </a:xfrm>
          <a:prstGeom prst="rect">
            <a:avLst/>
          </a:prstGeom>
          <a:noFill/>
        </p:spPr>
        <p:txBody>
          <a:bodyPr wrap="square" lIns="180000" rIns="180000" rtlCol="0">
            <a:spAutoFit/>
          </a:bodyPr>
          <a:lstStyle/>
          <a:p>
            <a:pPr marL="0" lvl="1">
              <a:spcAft>
                <a:spcPts val="500"/>
              </a:spcAft>
            </a:pPr>
            <a:r>
              <a:rPr lang="fr-FR" b="1" dirty="0">
                <a:solidFill>
                  <a:srgbClr val="52423C"/>
                </a:solidFill>
                <a:latin typeface="Arial"/>
                <a:cs typeface="Arial"/>
              </a:rPr>
              <a:t>Le mois prochain, nous fêterons l’anniversaire </a:t>
            </a:r>
            <a:r>
              <a:rPr lang="fr-FR" b="1" dirty="0" smtClean="0">
                <a:solidFill>
                  <a:srgbClr val="52423C"/>
                </a:solidFill>
                <a:latin typeface="Arial"/>
                <a:cs typeface="Arial"/>
              </a:rPr>
              <a:t>de  :</a:t>
            </a:r>
          </a:p>
          <a:p>
            <a:pPr marL="0" lvl="1">
              <a:spcAft>
                <a:spcPts val="500"/>
              </a:spcAft>
            </a:pPr>
            <a:r>
              <a:rPr lang="fr-FR" b="1" dirty="0" smtClean="0">
                <a:solidFill>
                  <a:srgbClr val="C50B34"/>
                </a:solidFill>
                <a:latin typeface="Arial"/>
                <a:cs typeface="Arial"/>
              </a:rPr>
              <a:t>1. </a:t>
            </a:r>
            <a:r>
              <a:rPr lang="fr-FR" b="1" dirty="0" smtClean="0">
                <a:latin typeface="Arial"/>
                <a:cs typeface="Arial"/>
              </a:rPr>
              <a:t>Mme PARANT Simone, le 09/04/1931 ( 93 ans )</a:t>
            </a:r>
          </a:p>
          <a:p>
            <a:pPr marL="0" lvl="1">
              <a:spcAft>
                <a:spcPts val="500"/>
              </a:spcAft>
            </a:pPr>
            <a:r>
              <a:rPr lang="fr-FR" b="1" dirty="0" smtClean="0">
                <a:solidFill>
                  <a:srgbClr val="C50B34"/>
                </a:solidFill>
                <a:latin typeface="Arial"/>
                <a:cs typeface="Arial"/>
              </a:rPr>
              <a:t>2. </a:t>
            </a:r>
            <a:r>
              <a:rPr lang="fr-FR" b="1" dirty="0" smtClean="0">
                <a:latin typeface="Arial"/>
                <a:cs typeface="Arial"/>
              </a:rPr>
              <a:t>Mme DAGOS Gabrielle, le 11/04/1928 ( 96 ans )</a:t>
            </a:r>
          </a:p>
          <a:p>
            <a:pPr marL="0" lvl="1">
              <a:spcAft>
                <a:spcPts val="500"/>
              </a:spcAft>
            </a:pPr>
            <a:r>
              <a:rPr lang="fr-FR" b="1" dirty="0" smtClean="0">
                <a:solidFill>
                  <a:srgbClr val="C50B34"/>
                </a:solidFill>
                <a:latin typeface="Arial"/>
                <a:cs typeface="Arial"/>
              </a:rPr>
              <a:t>3</a:t>
            </a:r>
            <a:r>
              <a:rPr lang="fr-FR" b="1" dirty="0">
                <a:solidFill>
                  <a:srgbClr val="C50B34"/>
                </a:solidFill>
                <a:latin typeface="Arial"/>
                <a:cs typeface="Arial"/>
              </a:rPr>
              <a:t>. </a:t>
            </a:r>
            <a:r>
              <a:rPr lang="fr-FR" b="1" dirty="0" smtClean="0">
                <a:latin typeface="Arial"/>
                <a:cs typeface="Arial"/>
              </a:rPr>
              <a:t>Mme POT Gilberte, le 12/04/1935 ( 89 ans )</a:t>
            </a:r>
          </a:p>
          <a:p>
            <a:pPr marL="0" lvl="1">
              <a:spcAft>
                <a:spcPts val="500"/>
              </a:spcAft>
            </a:pPr>
            <a:r>
              <a:rPr lang="fr-FR" b="1" dirty="0">
                <a:solidFill>
                  <a:srgbClr val="C00000"/>
                </a:solidFill>
                <a:latin typeface="Arial"/>
                <a:cs typeface="Arial"/>
              </a:rPr>
              <a:t>4</a:t>
            </a:r>
            <a:r>
              <a:rPr lang="fr-FR" b="1" dirty="0" smtClean="0">
                <a:latin typeface="Arial"/>
                <a:cs typeface="Arial"/>
              </a:rPr>
              <a:t>. Mme BROUST Claudine, le 17/04/1945 ( 79 ans )</a:t>
            </a:r>
          </a:p>
          <a:p>
            <a:pPr marL="0" lvl="1">
              <a:spcAft>
                <a:spcPts val="500"/>
              </a:spcAft>
            </a:pPr>
            <a:r>
              <a:rPr lang="fr-FR" b="1" dirty="0">
                <a:solidFill>
                  <a:srgbClr val="C00000"/>
                </a:solidFill>
                <a:latin typeface="Arial"/>
                <a:cs typeface="Arial"/>
              </a:rPr>
              <a:t>5</a:t>
            </a:r>
            <a:r>
              <a:rPr lang="fr-FR" b="1" dirty="0" smtClean="0">
                <a:latin typeface="Arial"/>
                <a:cs typeface="Arial"/>
              </a:rPr>
              <a:t>. Mme LHEUREUX Denise, le 18/04/1943 ( 81 ans )</a:t>
            </a:r>
          </a:p>
        </p:txBody>
      </p:sp>
      <p:sp>
        <p:nvSpPr>
          <p:cNvPr id="69" name="ZoneTexte 68"/>
          <p:cNvSpPr txBox="1">
            <a:spLocks noChangeAspect="1"/>
          </p:cNvSpPr>
          <p:nvPr/>
        </p:nvSpPr>
        <p:spPr>
          <a:xfrm>
            <a:off x="3888633" y="7423202"/>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1</a:t>
            </a:r>
          </a:p>
        </p:txBody>
      </p:sp>
      <p:sp>
        <p:nvSpPr>
          <p:cNvPr id="71" name="ZoneTexte 70"/>
          <p:cNvSpPr txBox="1">
            <a:spLocks noChangeAspect="1"/>
          </p:cNvSpPr>
          <p:nvPr/>
        </p:nvSpPr>
        <p:spPr>
          <a:xfrm>
            <a:off x="7043137" y="7423202"/>
            <a:ext cx="158288"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3</a:t>
            </a:r>
          </a:p>
        </p:txBody>
      </p:sp>
      <p:sp>
        <p:nvSpPr>
          <p:cNvPr id="72" name="ZoneTexte 71"/>
          <p:cNvSpPr txBox="1">
            <a:spLocks noChangeAspect="1"/>
          </p:cNvSpPr>
          <p:nvPr/>
        </p:nvSpPr>
        <p:spPr>
          <a:xfrm>
            <a:off x="3888633" y="9257558"/>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4</a:t>
            </a:r>
          </a:p>
        </p:txBody>
      </p:sp>
      <p:sp>
        <p:nvSpPr>
          <p:cNvPr id="74" name="ZoneTexte 73"/>
          <p:cNvSpPr txBox="1">
            <a:spLocks noChangeAspect="1"/>
          </p:cNvSpPr>
          <p:nvPr/>
        </p:nvSpPr>
        <p:spPr>
          <a:xfrm>
            <a:off x="7036725" y="9257558"/>
            <a:ext cx="171112"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6</a:t>
            </a:r>
          </a:p>
        </p:txBody>
      </p:sp>
      <p:sp>
        <p:nvSpPr>
          <p:cNvPr id="85" name="Rectangle 16"/>
          <p:cNvSpPr txBox="1">
            <a:spLocks noChangeArrowheads="1"/>
          </p:cNvSpPr>
          <p:nvPr/>
        </p:nvSpPr>
        <p:spPr>
          <a:xfrm>
            <a:off x="361425" y="1011090"/>
            <a:ext cx="3300232"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Arrivées </a:t>
            </a:r>
          </a:p>
        </p:txBody>
      </p:sp>
      <p:sp>
        <p:nvSpPr>
          <p:cNvPr id="86" name="ZoneTexte 85"/>
          <p:cNvSpPr txBox="1"/>
          <p:nvPr/>
        </p:nvSpPr>
        <p:spPr>
          <a:xfrm>
            <a:off x="361425" y="1663157"/>
            <a:ext cx="3233676" cy="3836948"/>
          </a:xfrm>
          <a:prstGeom prst="rect">
            <a:avLst/>
          </a:prstGeom>
          <a:noFill/>
        </p:spPr>
        <p:txBody>
          <a:bodyPr wrap="square" lIns="180000" rIns="180000" rtlCol="0">
            <a:spAutoFit/>
          </a:bodyPr>
          <a:lstStyle/>
          <a:p>
            <a:pPr marL="0" lvl="1">
              <a:spcAft>
                <a:spcPts val="500"/>
              </a:spcAft>
            </a:pPr>
            <a:r>
              <a:rPr lang="fr-FR" dirty="0">
                <a:solidFill>
                  <a:srgbClr val="52423C"/>
                </a:solidFill>
                <a:latin typeface="Arial"/>
                <a:cs typeface="Arial"/>
              </a:rPr>
              <a:t>Nous souhaitons la bienvenue à nos nouveaux résidents </a:t>
            </a:r>
            <a:r>
              <a:rPr lang="fr-FR" dirty="0" smtClean="0">
                <a:solidFill>
                  <a:srgbClr val="52423C"/>
                </a:solidFill>
                <a:latin typeface="Arial"/>
                <a:cs typeface="Arial"/>
              </a:rPr>
              <a:t>:</a:t>
            </a:r>
          </a:p>
          <a:p>
            <a:pPr marL="0" lvl="1">
              <a:spcAft>
                <a:spcPts val="500"/>
              </a:spcAft>
            </a:pPr>
            <a:endParaRPr lang="fr-FR" dirty="0" smtClean="0">
              <a:solidFill>
                <a:srgbClr val="52423C"/>
              </a:solidFill>
              <a:latin typeface="Arial"/>
              <a:cs typeface="Arial"/>
            </a:endParaRPr>
          </a:p>
          <a:p>
            <a:pPr marL="0" lvl="1">
              <a:spcAft>
                <a:spcPts val="500"/>
              </a:spcAft>
            </a:pPr>
            <a:r>
              <a:rPr lang="fr-FR" b="1" dirty="0">
                <a:latin typeface="Arial" panose="020B0604020202020204" pitchFamily="34" charset="0"/>
                <a:cs typeface="Arial" panose="020B0604020202020204" pitchFamily="34" charset="0"/>
              </a:rPr>
              <a:t>Mme CHARLIER Liliane</a:t>
            </a:r>
          </a:p>
          <a:p>
            <a:pPr marL="0" lvl="1">
              <a:spcAft>
                <a:spcPts val="500"/>
              </a:spcAft>
            </a:pPr>
            <a:r>
              <a:rPr lang="fr-FR" b="1" dirty="0">
                <a:latin typeface="Arial" panose="020B0604020202020204" pitchFamily="34" charset="0"/>
                <a:cs typeface="Arial" panose="020B0604020202020204" pitchFamily="34" charset="0"/>
              </a:rPr>
              <a:t>Mr LE BALCH Pierre</a:t>
            </a:r>
          </a:p>
          <a:p>
            <a:pPr marL="0" lvl="1">
              <a:spcAft>
                <a:spcPts val="500"/>
              </a:spcAft>
            </a:pPr>
            <a:r>
              <a:rPr lang="fr-FR" b="1" dirty="0">
                <a:latin typeface="Arial" panose="020B0604020202020204" pitchFamily="34" charset="0"/>
                <a:cs typeface="Arial" panose="020B0604020202020204" pitchFamily="34" charset="0"/>
              </a:rPr>
              <a:t>Mme COLLIGNON Nicole</a:t>
            </a:r>
          </a:p>
          <a:p>
            <a:pPr marL="0" lvl="1">
              <a:spcAft>
                <a:spcPts val="500"/>
              </a:spcAft>
            </a:pPr>
            <a:r>
              <a:rPr lang="fr-FR" b="1" dirty="0">
                <a:latin typeface="Arial" panose="020B0604020202020204" pitchFamily="34" charset="0"/>
                <a:cs typeface="Arial" panose="020B0604020202020204" pitchFamily="34" charset="0"/>
              </a:rPr>
              <a:t>Mme DARCY Jeanine</a:t>
            </a:r>
          </a:p>
          <a:p>
            <a:pPr marL="0" lvl="1">
              <a:spcAft>
                <a:spcPts val="500"/>
              </a:spcAft>
            </a:pPr>
            <a:r>
              <a:rPr lang="fr-FR" b="1" dirty="0" smtClean="0">
                <a:latin typeface="Arial" panose="020B0604020202020204" pitchFamily="34" charset="0"/>
                <a:cs typeface="Arial" panose="020B0604020202020204" pitchFamily="34" charset="0"/>
              </a:rPr>
              <a:t>Mr </a:t>
            </a:r>
            <a:r>
              <a:rPr lang="fr-FR" b="1" dirty="0">
                <a:latin typeface="Arial" panose="020B0604020202020204" pitchFamily="34" charset="0"/>
                <a:cs typeface="Arial" panose="020B0604020202020204" pitchFamily="34" charset="0"/>
              </a:rPr>
              <a:t>SOUPLET André</a:t>
            </a:r>
            <a:endParaRPr lang="fr-FR" b="1" dirty="0">
              <a:solidFill>
                <a:srgbClr val="52423C"/>
              </a:solidFill>
              <a:latin typeface="Arial" panose="020B0604020202020204" pitchFamily="34" charset="0"/>
              <a:cs typeface="Arial" panose="020B0604020202020204" pitchFamily="34" charset="0"/>
            </a:endParaRPr>
          </a:p>
          <a:p>
            <a:pPr marL="0" lvl="1">
              <a:spcAft>
                <a:spcPts val="500"/>
              </a:spcAft>
            </a:pPr>
            <a:endParaRPr lang="fr-FR" dirty="0">
              <a:solidFill>
                <a:srgbClr val="52423C"/>
              </a:solidFill>
              <a:latin typeface="Arial"/>
              <a:cs typeface="Arial"/>
            </a:endParaRPr>
          </a:p>
          <a:p>
            <a:pPr marL="0" lvl="1">
              <a:spcAft>
                <a:spcPts val="500"/>
              </a:spcAft>
            </a:pPr>
            <a:r>
              <a:rPr lang="fr-FR" dirty="0"/>
              <a:t> </a:t>
            </a:r>
            <a:r>
              <a:rPr lang="fr-FR" sz="1200" b="1" dirty="0">
                <a:latin typeface="Arial"/>
                <a:cs typeface="Arial"/>
              </a:rPr>
              <a:t/>
            </a:r>
            <a:br>
              <a:rPr lang="fr-FR" sz="1200" b="1" dirty="0">
                <a:latin typeface="Arial"/>
                <a:cs typeface="Arial"/>
              </a:rPr>
            </a:br>
            <a:endParaRPr lang="fr-FR" sz="1200" dirty="0">
              <a:latin typeface="Arial"/>
              <a:cs typeface="Arial"/>
            </a:endParaRPr>
          </a:p>
        </p:txBody>
      </p:sp>
      <p:sp>
        <p:nvSpPr>
          <p:cNvPr id="89" name="ZoneTexte 88"/>
          <p:cNvSpPr txBox="1">
            <a:spLocks noChangeAspect="1"/>
          </p:cNvSpPr>
          <p:nvPr/>
        </p:nvSpPr>
        <p:spPr>
          <a:xfrm>
            <a:off x="1493130" y="4064954"/>
            <a:ext cx="158288" cy="279180"/>
          </a:xfrm>
          <a:prstGeom prst="rect">
            <a:avLst/>
          </a:prstGeom>
          <a:noFill/>
        </p:spPr>
        <p:txBody>
          <a:bodyPr wrap="none" lIns="36000" tIns="46800" rIns="36000" bIns="46800" rtlCol="0">
            <a:spAutoFit/>
          </a:bodyPr>
          <a:lstStyle/>
          <a:p>
            <a:pPr algn="ctr"/>
            <a:r>
              <a:rPr lang="fr-FR" sz="1200" b="1" dirty="0">
                <a:solidFill>
                  <a:schemeClr val="bg1"/>
                </a:solidFill>
                <a:latin typeface="Arial"/>
                <a:cs typeface="Arial"/>
              </a:rPr>
              <a:t>1</a:t>
            </a:r>
          </a:p>
        </p:txBody>
      </p:sp>
      <p:sp>
        <p:nvSpPr>
          <p:cNvPr id="90" name="ZoneTexte 89"/>
          <p:cNvSpPr txBox="1">
            <a:spLocks noChangeAspect="1"/>
          </p:cNvSpPr>
          <p:nvPr/>
        </p:nvSpPr>
        <p:spPr>
          <a:xfrm>
            <a:off x="2709845" y="4064954"/>
            <a:ext cx="158288" cy="279180"/>
          </a:xfrm>
          <a:prstGeom prst="rect">
            <a:avLst/>
          </a:prstGeom>
          <a:noFill/>
          <a:ln>
            <a:noFill/>
          </a:ln>
        </p:spPr>
        <p:txBody>
          <a:bodyPr wrap="none" lIns="36000" tIns="46800" rIns="36000" bIns="46800" rtlCol="0">
            <a:spAutoFit/>
          </a:bodyPr>
          <a:lstStyle/>
          <a:p>
            <a:pPr algn="ctr"/>
            <a:r>
              <a:rPr lang="fr-FR" sz="1200" b="1" dirty="0">
                <a:solidFill>
                  <a:schemeClr val="bg1"/>
                </a:solidFill>
                <a:latin typeface="Arial"/>
                <a:cs typeface="Arial"/>
              </a:rPr>
              <a:t>2</a:t>
            </a:r>
          </a:p>
        </p:txBody>
      </p:sp>
      <p:sp>
        <p:nvSpPr>
          <p:cNvPr id="91" name="Rectangle 16"/>
          <p:cNvSpPr txBox="1">
            <a:spLocks noChangeArrowheads="1"/>
          </p:cNvSpPr>
          <p:nvPr/>
        </p:nvSpPr>
        <p:spPr>
          <a:xfrm>
            <a:off x="3889425" y="1011090"/>
            <a:ext cx="3312000" cy="467999"/>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200" b="1" dirty="0">
                <a:solidFill>
                  <a:schemeClr val="bg1"/>
                </a:solidFill>
                <a:latin typeface="Arial"/>
                <a:cs typeface="Arial"/>
              </a:rPr>
              <a:t>Départs</a:t>
            </a:r>
          </a:p>
        </p:txBody>
      </p:sp>
      <p:sp>
        <p:nvSpPr>
          <p:cNvPr id="92" name="ZoneTexte 91"/>
          <p:cNvSpPr txBox="1"/>
          <p:nvPr/>
        </p:nvSpPr>
        <p:spPr>
          <a:xfrm>
            <a:off x="3860605" y="1663157"/>
            <a:ext cx="3311998" cy="2564805"/>
          </a:xfrm>
          <a:prstGeom prst="rect">
            <a:avLst/>
          </a:prstGeom>
          <a:noFill/>
        </p:spPr>
        <p:txBody>
          <a:bodyPr wrap="square" lIns="180000" rIns="180000" rtlCol="0">
            <a:spAutoFit/>
          </a:bodyPr>
          <a:lstStyle/>
          <a:p>
            <a:pPr marL="0" lvl="1">
              <a:spcAft>
                <a:spcPts val="500"/>
              </a:spcAft>
            </a:pPr>
            <a:r>
              <a:rPr lang="fr-FR" b="1" dirty="0" smtClean="0">
                <a:solidFill>
                  <a:srgbClr val="52423C"/>
                </a:solidFill>
                <a:latin typeface="Arial"/>
                <a:cs typeface="Arial"/>
              </a:rPr>
              <a:t>Nos pensées les accompagne :</a:t>
            </a:r>
            <a:endParaRPr lang="fr-FR" b="1" dirty="0">
              <a:solidFill>
                <a:srgbClr val="52423C"/>
              </a:solidFill>
              <a:latin typeface="Arial"/>
              <a:cs typeface="Arial"/>
            </a:endParaRPr>
          </a:p>
          <a:p>
            <a:pPr marL="0" lvl="1">
              <a:spcAft>
                <a:spcPts val="500"/>
              </a:spcAft>
            </a:pPr>
            <a:endParaRPr lang="fr-FR" b="1" dirty="0" smtClean="0">
              <a:latin typeface="Arial"/>
              <a:cs typeface="Arial"/>
            </a:endParaRPr>
          </a:p>
          <a:p>
            <a:pPr marL="0" lvl="1">
              <a:spcAft>
                <a:spcPts val="500"/>
              </a:spcAft>
            </a:pPr>
            <a:r>
              <a:rPr lang="fr-FR" b="1" dirty="0" smtClean="0">
                <a:latin typeface="Arial"/>
                <a:cs typeface="Arial"/>
              </a:rPr>
              <a:t>Mr CORBIE Jacques</a:t>
            </a:r>
            <a:br>
              <a:rPr lang="fr-FR" b="1" dirty="0" smtClean="0">
                <a:latin typeface="Arial"/>
                <a:cs typeface="Arial"/>
              </a:rPr>
            </a:br>
            <a:r>
              <a:rPr lang="fr-FR" b="1" dirty="0" smtClean="0">
                <a:latin typeface="Arial"/>
                <a:cs typeface="Arial"/>
              </a:rPr>
              <a:t>Mme FERRY </a:t>
            </a:r>
            <a:r>
              <a:rPr lang="fr-FR" b="1" dirty="0" smtClean="0">
                <a:latin typeface="Arial"/>
                <a:cs typeface="Arial"/>
              </a:rPr>
              <a:t>Mireille</a:t>
            </a:r>
          </a:p>
          <a:p>
            <a:pPr marL="0" lvl="1">
              <a:spcAft>
                <a:spcPts val="500"/>
              </a:spcAft>
            </a:pPr>
            <a:r>
              <a:rPr lang="fr-FR" b="1" dirty="0">
                <a:latin typeface="Arial" panose="020B0604020202020204" pitchFamily="34" charset="0"/>
                <a:cs typeface="Arial" panose="020B0604020202020204" pitchFamily="34" charset="0"/>
              </a:rPr>
              <a:t>Mme PAPIN </a:t>
            </a:r>
            <a:r>
              <a:rPr lang="fr-FR" b="1" dirty="0" smtClean="0">
                <a:latin typeface="Arial" panose="020B0604020202020204" pitchFamily="34" charset="0"/>
                <a:cs typeface="Arial" panose="020B0604020202020204" pitchFamily="34" charset="0"/>
              </a:rPr>
              <a:t>Arlette</a:t>
            </a:r>
          </a:p>
          <a:p>
            <a:pPr marL="0" lvl="1">
              <a:spcAft>
                <a:spcPts val="500"/>
              </a:spcAft>
            </a:pPr>
            <a:r>
              <a:rPr lang="fr-FR" b="1" dirty="0">
                <a:latin typeface="Arial" panose="020B0604020202020204" pitchFamily="34" charset="0"/>
                <a:cs typeface="Arial" panose="020B0604020202020204" pitchFamily="34" charset="0"/>
              </a:rPr>
              <a:t>Mme GROSPIERRE Marie-Antoinette</a:t>
            </a:r>
            <a:endParaRPr lang="fr-FR" b="1" dirty="0">
              <a:latin typeface="Arial" panose="020B0604020202020204" pitchFamily="34" charset="0"/>
              <a:cs typeface="Arial" panose="020B0604020202020204" pitchFamily="34" charset="0"/>
            </a:endParaRPr>
          </a:p>
        </p:txBody>
      </p:sp>
      <p:pic>
        <p:nvPicPr>
          <p:cNvPr id="44" name="Image 43" descr="noun_2259_cc.pn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p:blipFill>
        <p:spPr>
          <a:xfrm flipH="1">
            <a:off x="6475508" y="1007325"/>
            <a:ext cx="697095" cy="432000"/>
          </a:xfrm>
          <a:prstGeom prst="rect">
            <a:avLst/>
          </a:prstGeom>
        </p:spPr>
      </p:pic>
      <p:pic>
        <p:nvPicPr>
          <p:cNvPr id="45" name="Image 44" descr="noun_753163_cc.png"/>
          <p:cNvPicPr>
            <a:picLocks noChangeAspect="1"/>
          </p:cNvPicPr>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p:blipFill>
        <p:spPr>
          <a:xfrm>
            <a:off x="3112775" y="1038201"/>
            <a:ext cx="482326" cy="414000"/>
          </a:xfrm>
          <a:prstGeom prst="rect">
            <a:avLst/>
          </a:prstGeom>
        </p:spPr>
      </p:pic>
      <p:pic>
        <p:nvPicPr>
          <p:cNvPr id="46" name="Image 45" descr="noun_698923_cc.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6557228" y="5605633"/>
            <a:ext cx="650609" cy="411944"/>
          </a:xfrm>
          <a:prstGeom prst="rect">
            <a:avLst/>
          </a:prstGeom>
        </p:spPr>
      </p:pic>
      <p:sp>
        <p:nvSpPr>
          <p:cNvPr id="40" name="Espace réservé du pied de page 4">
            <a:extLst>
              <a:ext uri="{FF2B5EF4-FFF2-40B4-BE49-F238E27FC236}">
                <a16:creationId xmlns:a16="http://schemas.microsoft.com/office/drawing/2014/main" id="{803BD029-5842-41EB-B363-0A3611F2DB29}"/>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2052" name="Picture 4" descr="Carte anniversaire femme-Ballons. Réf. 18 - Cartes anniversaire/Anniversaire  femme - Dianne'Style"/>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4046921" y="6245076"/>
            <a:ext cx="2894152" cy="3974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731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16"/>
          <p:cNvSpPr txBox="1">
            <a:spLocks noChangeArrowheads="1"/>
          </p:cNvSpPr>
          <p:nvPr/>
        </p:nvSpPr>
        <p:spPr>
          <a:xfrm>
            <a:off x="360000" y="1800244"/>
            <a:ext cx="6734133" cy="672145"/>
          </a:xfrm>
          <a:prstGeom prst="rect">
            <a:avLst/>
          </a:prstGeom>
          <a:solidFill>
            <a:srgbClr val="C50B34"/>
          </a:solidFill>
        </p:spPr>
        <p:txBody>
          <a:bodyPr vert="horz" lIns="18000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900" b="1" dirty="0">
                <a:solidFill>
                  <a:schemeClr val="bg1"/>
                </a:solidFill>
                <a:latin typeface="Arial"/>
                <a:cs typeface="Arial"/>
              </a:rPr>
              <a:t>Bon à </a:t>
            </a:r>
            <a:r>
              <a:rPr lang="fr-FR" sz="1900" b="1" dirty="0" smtClean="0">
                <a:solidFill>
                  <a:schemeClr val="bg1"/>
                </a:solidFill>
                <a:latin typeface="Arial"/>
                <a:cs typeface="Arial"/>
              </a:rPr>
              <a:t>savoir </a:t>
            </a:r>
            <a:endParaRPr lang="fr-FR" sz="1900" b="1" dirty="0">
              <a:solidFill>
                <a:schemeClr val="bg1"/>
              </a:solidFill>
              <a:latin typeface="Arial"/>
              <a:cs typeface="Arial"/>
            </a:endParaRPr>
          </a:p>
        </p:txBody>
      </p:sp>
      <p:grpSp>
        <p:nvGrpSpPr>
          <p:cNvPr id="23" name="Grouper 22"/>
          <p:cNvGrpSpPr>
            <a:grpSpLocks noChangeAspect="1"/>
          </p:cNvGrpSpPr>
          <p:nvPr/>
        </p:nvGrpSpPr>
        <p:grpSpPr>
          <a:xfrm>
            <a:off x="349661" y="835259"/>
            <a:ext cx="854737" cy="831566"/>
            <a:chOff x="4764278" y="116651"/>
            <a:chExt cx="2725304" cy="2651424"/>
          </a:xfrm>
        </p:grpSpPr>
        <p:sp>
          <p:nvSpPr>
            <p:cNvPr id="25" name="Rectangle 24"/>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26" name="Image 25"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23</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944380" y="913036"/>
            <a:ext cx="6257045" cy="566053"/>
          </a:xfrm>
          <a:solidFill>
            <a:srgbClr val="604E48"/>
          </a:solidFill>
        </p:spPr>
        <p:txBody>
          <a:bodyPr lIns="180000" anchor="ctr">
            <a:noAutofit/>
          </a:bodyPr>
          <a:lstStyle/>
          <a:p>
            <a:pPr algn="l" eaLnBrk="1" hangingPunct="1"/>
            <a:r>
              <a:rPr lang="fr-FR" sz="2200" dirty="0">
                <a:solidFill>
                  <a:schemeClr val="bg1"/>
                </a:solidFill>
              </a:rPr>
              <a:t>A la résidence</a:t>
            </a:r>
            <a:endParaRPr lang="fr-FR" sz="2200" b="1" dirty="0">
              <a:solidFill>
                <a:schemeClr val="bg1"/>
              </a:solidFill>
              <a:latin typeface="Arial"/>
              <a:cs typeface="Arial"/>
            </a:endParaRPr>
          </a:p>
        </p:txBody>
      </p:sp>
      <p:pic>
        <p:nvPicPr>
          <p:cNvPr id="2" name="Image 1" descr="pencil-160872_960_720.png"/>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sp>
        <p:nvSpPr>
          <p:cNvPr id="39" name="Rectangle 38"/>
          <p:cNvSpPr/>
          <p:nvPr/>
        </p:nvSpPr>
        <p:spPr>
          <a:xfrm>
            <a:off x="349661" y="2458260"/>
            <a:ext cx="6744472" cy="7808711"/>
          </a:xfrm>
          <a:prstGeom prst="rect">
            <a:avLst/>
          </a:prstGeom>
          <a:solidFill>
            <a:srgbClr val="C50B34">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ZoneTexte 2"/>
          <p:cNvSpPr txBox="1"/>
          <p:nvPr/>
        </p:nvSpPr>
        <p:spPr>
          <a:xfrm>
            <a:off x="375902" y="2682691"/>
            <a:ext cx="6431321" cy="2318583"/>
          </a:xfrm>
          <a:prstGeom prst="rect">
            <a:avLst/>
          </a:prstGeom>
          <a:noFill/>
        </p:spPr>
        <p:txBody>
          <a:bodyPr wrap="square" lIns="180000" rIns="180000" rtlCol="0">
            <a:spAutoFit/>
          </a:bodyPr>
          <a:lstStyle/>
          <a:p>
            <a:pPr marL="0" lvl="1">
              <a:spcAft>
                <a:spcPts val="500"/>
              </a:spcAft>
            </a:pPr>
            <a:r>
              <a:rPr lang="fr-FR" b="1" dirty="0">
                <a:solidFill>
                  <a:srgbClr val="C50B34"/>
                </a:solidFill>
                <a:latin typeface="Arial"/>
                <a:cs typeface="Arial"/>
              </a:rPr>
              <a:t>Coiffeur</a:t>
            </a:r>
          </a:p>
          <a:p>
            <a:pPr marL="0" lvl="1">
              <a:spcAft>
                <a:spcPts val="500"/>
              </a:spcAft>
            </a:pPr>
            <a:r>
              <a:rPr lang="fr-FR" b="1" dirty="0">
                <a:solidFill>
                  <a:srgbClr val="000000"/>
                </a:solidFill>
                <a:latin typeface="Arial"/>
                <a:cs typeface="Arial"/>
              </a:rPr>
              <a:t>Mme </a:t>
            </a:r>
            <a:r>
              <a:rPr lang="fr-FR" b="1" dirty="0" smtClean="0">
                <a:solidFill>
                  <a:srgbClr val="000000"/>
                </a:solidFill>
                <a:latin typeface="Arial"/>
                <a:cs typeface="Arial"/>
              </a:rPr>
              <a:t>Vanessa COHIN</a:t>
            </a:r>
            <a:r>
              <a:rPr lang="fr-FR" b="1" dirty="0">
                <a:solidFill>
                  <a:srgbClr val="000000"/>
                </a:solidFill>
                <a:latin typeface="Arial"/>
                <a:cs typeface="Arial"/>
              </a:rPr>
              <a:t/>
            </a:r>
            <a:br>
              <a:rPr lang="fr-FR" b="1" dirty="0">
                <a:solidFill>
                  <a:srgbClr val="000000"/>
                </a:solidFill>
                <a:latin typeface="Arial"/>
                <a:cs typeface="Arial"/>
              </a:rPr>
            </a:br>
            <a:r>
              <a:rPr lang="fr-FR" dirty="0" smtClean="0">
                <a:solidFill>
                  <a:srgbClr val="000000"/>
                </a:solidFill>
                <a:latin typeface="Arial"/>
                <a:cs typeface="Arial"/>
              </a:rPr>
              <a:t> le </a:t>
            </a:r>
            <a:r>
              <a:rPr lang="fr-FR" dirty="0">
                <a:solidFill>
                  <a:srgbClr val="000000"/>
                </a:solidFill>
                <a:latin typeface="Arial"/>
                <a:cs typeface="Arial"/>
              </a:rPr>
              <a:t>jeudi </a:t>
            </a:r>
            <a:r>
              <a:rPr lang="fr-FR" dirty="0" smtClean="0">
                <a:solidFill>
                  <a:srgbClr val="000000"/>
                </a:solidFill>
                <a:latin typeface="Arial"/>
                <a:cs typeface="Arial"/>
              </a:rPr>
              <a:t>matin</a:t>
            </a:r>
            <a:endParaRPr lang="fr-FR" dirty="0">
              <a:latin typeface="Arial"/>
              <a:cs typeface="Arial"/>
            </a:endParaRPr>
          </a:p>
          <a:p>
            <a:pPr marL="0" lvl="1">
              <a:spcAft>
                <a:spcPts val="500"/>
              </a:spcAft>
            </a:pPr>
            <a:r>
              <a:rPr lang="fr-FR" b="1" dirty="0">
                <a:solidFill>
                  <a:srgbClr val="C50B34"/>
                </a:solidFill>
                <a:latin typeface="Arial"/>
                <a:cs typeface="Arial"/>
              </a:rPr>
              <a:t>Pédicure</a:t>
            </a:r>
          </a:p>
          <a:p>
            <a:pPr marL="0" lvl="1">
              <a:spcAft>
                <a:spcPts val="500"/>
              </a:spcAft>
            </a:pPr>
            <a:r>
              <a:rPr lang="fr-FR" b="1" dirty="0">
                <a:solidFill>
                  <a:srgbClr val="000000"/>
                </a:solidFill>
                <a:latin typeface="Arial"/>
                <a:cs typeface="Arial"/>
              </a:rPr>
              <a:t>M. </a:t>
            </a:r>
            <a:r>
              <a:rPr lang="fr-FR" b="1" dirty="0" err="1" smtClean="0">
                <a:solidFill>
                  <a:srgbClr val="000000"/>
                </a:solidFill>
                <a:latin typeface="Arial"/>
                <a:cs typeface="Arial"/>
              </a:rPr>
              <a:t>Bilel</a:t>
            </a:r>
            <a:r>
              <a:rPr lang="fr-FR" b="1" dirty="0" smtClean="0">
                <a:solidFill>
                  <a:srgbClr val="000000"/>
                </a:solidFill>
                <a:latin typeface="Arial"/>
                <a:cs typeface="Arial"/>
              </a:rPr>
              <a:t> HOCINI</a:t>
            </a:r>
            <a:r>
              <a:rPr lang="fr-FR" b="1" dirty="0">
                <a:solidFill>
                  <a:srgbClr val="000000"/>
                </a:solidFill>
                <a:latin typeface="Arial"/>
                <a:cs typeface="Arial"/>
              </a:rPr>
              <a:t/>
            </a:r>
            <a:br>
              <a:rPr lang="fr-FR" b="1" dirty="0">
                <a:solidFill>
                  <a:srgbClr val="000000"/>
                </a:solidFill>
                <a:latin typeface="Arial"/>
                <a:cs typeface="Arial"/>
              </a:rPr>
            </a:br>
            <a:r>
              <a:rPr lang="fr-FR" dirty="0" smtClean="0">
                <a:solidFill>
                  <a:srgbClr val="000000"/>
                </a:solidFill>
                <a:latin typeface="Arial"/>
                <a:cs typeface="Arial"/>
              </a:rPr>
              <a:t>le vendredi matin</a:t>
            </a:r>
            <a:endParaRPr lang="fr-FR" dirty="0">
              <a:solidFill>
                <a:srgbClr val="000000"/>
              </a:solidFill>
              <a:latin typeface="Arial"/>
              <a:cs typeface="Arial"/>
            </a:endParaRPr>
          </a:p>
          <a:p>
            <a:pPr marL="0" lvl="1">
              <a:spcAft>
                <a:spcPts val="500"/>
              </a:spcAft>
            </a:pPr>
            <a:r>
              <a:rPr lang="fr-FR" dirty="0">
                <a:solidFill>
                  <a:srgbClr val="000000"/>
                </a:solidFill>
                <a:latin typeface="Arial"/>
                <a:cs typeface="Arial"/>
              </a:rPr>
              <a:t> </a:t>
            </a:r>
            <a:r>
              <a:rPr lang="fr-FR" sz="2000" b="1" u="sng" dirty="0">
                <a:solidFill>
                  <a:srgbClr val="000000"/>
                </a:solidFill>
                <a:latin typeface="Arial"/>
                <a:cs typeface="Arial"/>
              </a:rPr>
              <a:t>Prenez rendez-vous auprès de </a:t>
            </a:r>
            <a:r>
              <a:rPr lang="fr-FR" sz="2000" b="1" u="sng" dirty="0" smtClean="0">
                <a:solidFill>
                  <a:srgbClr val="000000"/>
                </a:solidFill>
                <a:latin typeface="Arial"/>
                <a:cs typeface="Arial"/>
              </a:rPr>
              <a:t>l’accueil </a:t>
            </a:r>
            <a:endParaRPr lang="fr-FR" sz="1600" b="1" u="sng" dirty="0">
              <a:latin typeface="Arial"/>
              <a:cs typeface="Arial"/>
            </a:endParaRPr>
          </a:p>
        </p:txBody>
      </p:sp>
      <p:sp>
        <p:nvSpPr>
          <p:cNvPr id="30" name="ZoneTexte 29"/>
          <p:cNvSpPr txBox="1"/>
          <p:nvPr/>
        </p:nvSpPr>
        <p:spPr>
          <a:xfrm>
            <a:off x="375902" y="5386436"/>
            <a:ext cx="6431321" cy="5506636"/>
          </a:xfrm>
          <a:prstGeom prst="rect">
            <a:avLst/>
          </a:prstGeom>
          <a:noFill/>
        </p:spPr>
        <p:txBody>
          <a:bodyPr wrap="square" lIns="180000" rIns="180000" rtlCol="0">
            <a:spAutoFit/>
          </a:bodyPr>
          <a:lstStyle/>
          <a:p>
            <a:pPr marL="0" lvl="1">
              <a:spcAft>
                <a:spcPts val="500"/>
              </a:spcAft>
            </a:pPr>
            <a:r>
              <a:rPr lang="fr-FR" b="1" u="sng" dirty="0" smtClean="0">
                <a:solidFill>
                  <a:srgbClr val="C50B34"/>
                </a:solidFill>
                <a:latin typeface="Arial"/>
                <a:cs typeface="Arial"/>
              </a:rPr>
              <a:t>Directrice</a:t>
            </a:r>
            <a:endParaRPr lang="fr-FR" b="1" u="sng" dirty="0">
              <a:solidFill>
                <a:srgbClr val="C50B34"/>
              </a:solidFill>
              <a:latin typeface="Arial"/>
              <a:cs typeface="Arial"/>
            </a:endParaRPr>
          </a:p>
          <a:p>
            <a:pPr marL="0" lvl="1">
              <a:spcAft>
                <a:spcPts val="500"/>
              </a:spcAft>
            </a:pPr>
            <a:r>
              <a:rPr lang="fr-FR" b="1" dirty="0" smtClean="0">
                <a:latin typeface="Arial"/>
                <a:cs typeface="Arial"/>
              </a:rPr>
              <a:t>Mme Christine LALLIER</a:t>
            </a:r>
            <a:r>
              <a:rPr lang="fr-FR" b="1" dirty="0">
                <a:latin typeface="Arial"/>
                <a:cs typeface="Arial"/>
              </a:rPr>
              <a:t/>
            </a:r>
            <a:br>
              <a:rPr lang="fr-FR" b="1" dirty="0">
                <a:latin typeface="Arial"/>
                <a:cs typeface="Arial"/>
              </a:rPr>
            </a:br>
            <a:r>
              <a:rPr lang="fr-FR" dirty="0">
                <a:latin typeface="Arial"/>
                <a:cs typeface="Arial"/>
              </a:rPr>
              <a:t>les lundi</a:t>
            </a:r>
            <a:r>
              <a:rPr lang="fr-FR" dirty="0" smtClean="0">
                <a:latin typeface="Arial"/>
                <a:cs typeface="Arial"/>
              </a:rPr>
              <a:t>, mardi, </a:t>
            </a:r>
            <a:r>
              <a:rPr lang="fr-FR" dirty="0">
                <a:latin typeface="Arial"/>
                <a:cs typeface="Arial"/>
              </a:rPr>
              <a:t>jeudi et </a:t>
            </a:r>
            <a:r>
              <a:rPr lang="fr-FR" dirty="0" smtClean="0">
                <a:latin typeface="Arial"/>
                <a:cs typeface="Arial"/>
              </a:rPr>
              <a:t>vendredi matin.</a:t>
            </a:r>
            <a:r>
              <a:rPr lang="fr-FR" u="sng" dirty="0">
                <a:solidFill>
                  <a:srgbClr val="000000"/>
                </a:solidFill>
                <a:latin typeface="Arial"/>
                <a:cs typeface="Arial"/>
              </a:rPr>
              <a:t/>
            </a:r>
            <a:br>
              <a:rPr lang="fr-FR" u="sng" dirty="0">
                <a:solidFill>
                  <a:srgbClr val="000000"/>
                </a:solidFill>
                <a:latin typeface="Arial"/>
                <a:cs typeface="Arial"/>
              </a:rPr>
            </a:br>
            <a:r>
              <a:rPr lang="fr-FR" b="1" u="sng" dirty="0" smtClean="0">
                <a:solidFill>
                  <a:srgbClr val="C50B34"/>
                </a:solidFill>
                <a:latin typeface="Arial"/>
                <a:cs typeface="Arial"/>
              </a:rPr>
              <a:t>Adjointe de direction</a:t>
            </a:r>
            <a:endParaRPr lang="fr-FR" b="1" u="sng" dirty="0">
              <a:solidFill>
                <a:srgbClr val="C50B34"/>
              </a:solidFill>
              <a:latin typeface="Arial"/>
              <a:cs typeface="Arial"/>
            </a:endParaRPr>
          </a:p>
          <a:p>
            <a:pPr marL="0" lvl="1">
              <a:spcAft>
                <a:spcPts val="500"/>
              </a:spcAft>
            </a:pPr>
            <a:r>
              <a:rPr lang="fr-FR" b="1" dirty="0" smtClean="0">
                <a:solidFill>
                  <a:srgbClr val="000000"/>
                </a:solidFill>
                <a:latin typeface="Arial"/>
                <a:cs typeface="Arial"/>
              </a:rPr>
              <a:t>Mme Clara DELAVENNE</a:t>
            </a:r>
            <a:r>
              <a:rPr lang="fr-FR" b="1" dirty="0">
                <a:solidFill>
                  <a:srgbClr val="000000"/>
                </a:solidFill>
                <a:latin typeface="Arial"/>
                <a:cs typeface="Arial"/>
              </a:rPr>
              <a:t/>
            </a:r>
            <a:br>
              <a:rPr lang="fr-FR" b="1" dirty="0">
                <a:solidFill>
                  <a:srgbClr val="000000"/>
                </a:solidFill>
                <a:latin typeface="Arial"/>
                <a:cs typeface="Arial"/>
              </a:rPr>
            </a:br>
            <a:r>
              <a:rPr lang="fr-FR" dirty="0" smtClean="0">
                <a:solidFill>
                  <a:srgbClr val="000000"/>
                </a:solidFill>
                <a:latin typeface="Arial"/>
                <a:cs typeface="Arial"/>
              </a:rPr>
              <a:t>du lundi au vendredi et un week-end par mois</a:t>
            </a:r>
            <a:r>
              <a:rPr lang="fr-FR" u="sng" dirty="0">
                <a:solidFill>
                  <a:srgbClr val="FFFFFF"/>
                </a:solidFill>
                <a:latin typeface="Arial"/>
                <a:cs typeface="Arial"/>
              </a:rPr>
              <a:t/>
            </a:r>
            <a:br>
              <a:rPr lang="fr-FR" u="sng" dirty="0">
                <a:solidFill>
                  <a:srgbClr val="FFFFFF"/>
                </a:solidFill>
                <a:latin typeface="Arial"/>
                <a:cs typeface="Arial"/>
              </a:rPr>
            </a:br>
            <a:r>
              <a:rPr lang="fr-FR" b="1" u="sng" dirty="0" smtClean="0">
                <a:solidFill>
                  <a:srgbClr val="C50B34"/>
                </a:solidFill>
                <a:latin typeface="Arial"/>
                <a:cs typeface="Arial"/>
              </a:rPr>
              <a:t>Responsable Hôtelière</a:t>
            </a:r>
            <a:endParaRPr lang="fr-FR" b="1" u="sng" dirty="0">
              <a:solidFill>
                <a:srgbClr val="C50B34"/>
              </a:solidFill>
              <a:latin typeface="Arial"/>
              <a:cs typeface="Arial"/>
            </a:endParaRPr>
          </a:p>
          <a:p>
            <a:pPr marL="0" lvl="1">
              <a:spcAft>
                <a:spcPts val="500"/>
              </a:spcAft>
            </a:pPr>
            <a:r>
              <a:rPr lang="fr-FR" b="1" dirty="0" smtClean="0">
                <a:solidFill>
                  <a:srgbClr val="000000"/>
                </a:solidFill>
                <a:latin typeface="Arial"/>
                <a:cs typeface="Arial"/>
              </a:rPr>
              <a:t>Mme Marie-Claude FAGNET</a:t>
            </a:r>
            <a:r>
              <a:rPr lang="fr-FR" b="1" dirty="0">
                <a:solidFill>
                  <a:srgbClr val="000000"/>
                </a:solidFill>
                <a:latin typeface="Arial"/>
                <a:cs typeface="Arial"/>
              </a:rPr>
              <a:t/>
            </a:r>
            <a:br>
              <a:rPr lang="fr-FR" b="1" dirty="0">
                <a:solidFill>
                  <a:srgbClr val="000000"/>
                </a:solidFill>
                <a:latin typeface="Arial"/>
                <a:cs typeface="Arial"/>
              </a:rPr>
            </a:br>
            <a:r>
              <a:rPr lang="fr-FR" dirty="0" smtClean="0">
                <a:solidFill>
                  <a:srgbClr val="000000"/>
                </a:solidFill>
                <a:latin typeface="Arial"/>
                <a:cs typeface="Arial"/>
              </a:rPr>
              <a:t>du lundi au vendredi et un week-end par mois.</a:t>
            </a:r>
          </a:p>
          <a:p>
            <a:pPr marL="0" lvl="1">
              <a:spcAft>
                <a:spcPts val="500"/>
              </a:spcAft>
            </a:pPr>
            <a:r>
              <a:rPr lang="fr-FR" b="1" u="sng" dirty="0" smtClean="0">
                <a:solidFill>
                  <a:srgbClr val="C50B34"/>
                </a:solidFill>
                <a:latin typeface="Arial"/>
                <a:cs typeface="Arial"/>
              </a:rPr>
              <a:t>Agent Technique</a:t>
            </a:r>
          </a:p>
          <a:p>
            <a:pPr marL="0" lvl="1">
              <a:spcAft>
                <a:spcPts val="500"/>
              </a:spcAft>
            </a:pPr>
            <a:r>
              <a:rPr lang="fr-FR" b="1" dirty="0" smtClean="0">
                <a:solidFill>
                  <a:srgbClr val="000000"/>
                </a:solidFill>
                <a:latin typeface="Arial"/>
                <a:cs typeface="Arial"/>
              </a:rPr>
              <a:t>Mr </a:t>
            </a:r>
            <a:r>
              <a:rPr lang="fr-FR" b="1" dirty="0" err="1" smtClean="0">
                <a:solidFill>
                  <a:srgbClr val="000000"/>
                </a:solidFill>
                <a:latin typeface="Arial"/>
                <a:cs typeface="Arial"/>
              </a:rPr>
              <a:t>Eric</a:t>
            </a:r>
            <a:r>
              <a:rPr lang="fr-FR" b="1" dirty="0" smtClean="0">
                <a:solidFill>
                  <a:srgbClr val="000000"/>
                </a:solidFill>
                <a:latin typeface="Arial"/>
                <a:cs typeface="Arial"/>
              </a:rPr>
              <a:t> GAUDEFROY</a:t>
            </a:r>
          </a:p>
          <a:p>
            <a:pPr marL="0" lvl="1">
              <a:spcAft>
                <a:spcPts val="500"/>
              </a:spcAft>
            </a:pPr>
            <a:r>
              <a:rPr lang="fr-FR" dirty="0" smtClean="0">
                <a:solidFill>
                  <a:srgbClr val="000000"/>
                </a:solidFill>
                <a:latin typeface="Arial"/>
                <a:cs typeface="Arial"/>
              </a:rPr>
              <a:t>du </a:t>
            </a:r>
            <a:r>
              <a:rPr lang="fr-FR" dirty="0">
                <a:solidFill>
                  <a:srgbClr val="000000"/>
                </a:solidFill>
                <a:latin typeface="Arial"/>
                <a:cs typeface="Arial"/>
              </a:rPr>
              <a:t>lundi au </a:t>
            </a:r>
            <a:r>
              <a:rPr lang="fr-FR" dirty="0" smtClean="0">
                <a:solidFill>
                  <a:srgbClr val="000000"/>
                </a:solidFill>
                <a:latin typeface="Arial"/>
                <a:cs typeface="Arial"/>
              </a:rPr>
              <a:t>vendredi</a:t>
            </a:r>
          </a:p>
          <a:p>
            <a:pPr marL="0" lvl="1">
              <a:spcAft>
                <a:spcPts val="500"/>
              </a:spcAft>
            </a:pPr>
            <a:r>
              <a:rPr lang="fr-FR" b="1" u="sng" dirty="0" err="1" smtClean="0">
                <a:solidFill>
                  <a:srgbClr val="C50B34"/>
                </a:solidFill>
                <a:latin typeface="Arial"/>
                <a:cs typeface="Arial"/>
              </a:rPr>
              <a:t>Medecin</a:t>
            </a:r>
            <a:r>
              <a:rPr lang="fr-FR" b="1" u="sng" dirty="0" smtClean="0">
                <a:solidFill>
                  <a:srgbClr val="C50B34"/>
                </a:solidFill>
                <a:latin typeface="Arial"/>
                <a:cs typeface="Arial"/>
              </a:rPr>
              <a:t> coordonnateur </a:t>
            </a:r>
            <a:endParaRPr lang="fr-FR" b="1" u="sng" dirty="0">
              <a:solidFill>
                <a:srgbClr val="C50B34"/>
              </a:solidFill>
              <a:latin typeface="Arial"/>
              <a:cs typeface="Arial"/>
            </a:endParaRPr>
          </a:p>
          <a:p>
            <a:pPr marL="0" lvl="1">
              <a:spcAft>
                <a:spcPts val="500"/>
              </a:spcAft>
            </a:pPr>
            <a:r>
              <a:rPr lang="fr-FR" dirty="0" smtClean="0">
                <a:solidFill>
                  <a:srgbClr val="000000"/>
                </a:solidFill>
                <a:latin typeface="Arial"/>
                <a:cs typeface="Arial"/>
              </a:rPr>
              <a:t>Le lundi et le mercredi</a:t>
            </a:r>
            <a:endParaRPr lang="fr-FR" b="1" u="sng" dirty="0">
              <a:solidFill>
                <a:srgbClr val="C50B34"/>
              </a:solidFill>
              <a:latin typeface="Arial"/>
              <a:cs typeface="Arial"/>
            </a:endParaRPr>
          </a:p>
          <a:p>
            <a:pPr marL="0" lvl="1">
              <a:spcAft>
                <a:spcPts val="500"/>
              </a:spcAft>
            </a:pPr>
            <a:endParaRPr lang="fr-FR" b="1" u="sng" dirty="0">
              <a:solidFill>
                <a:srgbClr val="C50B34"/>
              </a:solidFill>
              <a:latin typeface="Arial"/>
              <a:cs typeface="Arial"/>
            </a:endParaRPr>
          </a:p>
          <a:p>
            <a:pPr marL="0" lvl="1">
              <a:spcAft>
                <a:spcPts val="500"/>
              </a:spcAft>
            </a:pPr>
            <a:endParaRPr lang="fr-FR" dirty="0">
              <a:solidFill>
                <a:srgbClr val="000000"/>
              </a:solidFill>
              <a:latin typeface="Arial"/>
              <a:cs typeface="Arial"/>
            </a:endParaRPr>
          </a:p>
          <a:p>
            <a:pPr marL="0" lvl="1">
              <a:spcAft>
                <a:spcPts val="500"/>
              </a:spcAft>
            </a:pPr>
            <a:endParaRPr lang="fr-FR" dirty="0">
              <a:solidFill>
                <a:srgbClr val="000000"/>
              </a:solidFill>
              <a:latin typeface="Arial"/>
              <a:cs typeface="Arial"/>
            </a:endParaRPr>
          </a:p>
        </p:txBody>
      </p:sp>
      <p:pic>
        <p:nvPicPr>
          <p:cNvPr id="27" name="Image 2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935873" y="2623924"/>
            <a:ext cx="1784226" cy="1813987"/>
          </a:xfrm>
          <a:prstGeom prst="rect">
            <a:avLst/>
          </a:prstGeom>
        </p:spPr>
      </p:pic>
      <p:pic>
        <p:nvPicPr>
          <p:cNvPr id="9" name="Image 8" descr="noun_824144_cc.png"/>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a:stretch/>
        </p:blipFill>
        <p:spPr>
          <a:xfrm>
            <a:off x="6384110" y="2010546"/>
            <a:ext cx="476758" cy="413616"/>
          </a:xfrm>
          <a:prstGeom prst="rect">
            <a:avLst/>
          </a:prstGeom>
        </p:spPr>
      </p:pic>
      <p:sp>
        <p:nvSpPr>
          <p:cNvPr id="31" name="Espace réservé du pied de page 4">
            <a:extLst>
              <a:ext uri="{FF2B5EF4-FFF2-40B4-BE49-F238E27FC236}">
                <a16:creationId xmlns:a16="http://schemas.microsoft.com/office/drawing/2014/main" id="{A52B69F3-941D-4285-9CA3-1920F732C2B9}"/>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Tree>
    <p:extLst>
      <p:ext uri="{BB962C8B-B14F-4D97-AF65-F5344CB8AC3E}">
        <p14:creationId xmlns:p14="http://schemas.microsoft.com/office/powerpoint/2010/main" val="4252132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r 37"/>
          <p:cNvGrpSpPr>
            <a:grpSpLocks noChangeAspect="1"/>
          </p:cNvGrpSpPr>
          <p:nvPr/>
        </p:nvGrpSpPr>
        <p:grpSpPr>
          <a:xfrm>
            <a:off x="146635" y="839828"/>
            <a:ext cx="854737" cy="831566"/>
            <a:chOff x="4764278" y="116651"/>
            <a:chExt cx="2725304" cy="2651424"/>
          </a:xfrm>
        </p:grpSpPr>
        <p:sp>
          <p:nvSpPr>
            <p:cNvPr id="40" name="Rectangle 39"/>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1" name="Image 40"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24</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361425" y="1011090"/>
            <a:ext cx="6840000" cy="467999"/>
          </a:xfrm>
          <a:solidFill>
            <a:srgbClr val="604E48"/>
          </a:solidFill>
        </p:spPr>
        <p:txBody>
          <a:bodyPr lIns="180000" anchor="ctr">
            <a:noAutofit/>
          </a:bodyPr>
          <a:lstStyle/>
          <a:p>
            <a:pPr algn="l" eaLnBrk="1" hangingPunct="1"/>
            <a:r>
              <a:rPr lang="fr-FR" sz="2200" b="1" dirty="0" smtClean="0">
                <a:solidFill>
                  <a:schemeClr val="bg1"/>
                </a:solidFill>
                <a:latin typeface="Arial"/>
                <a:cs typeface="Arial"/>
              </a:rPr>
              <a:t>Sudoku</a:t>
            </a:r>
            <a:endParaRPr lang="fr-FR" sz="2200" b="1" dirty="0">
              <a:solidFill>
                <a:schemeClr val="bg1"/>
              </a:solidFill>
              <a:latin typeface="Arial"/>
              <a:cs typeface="Arial"/>
            </a:endParaRPr>
          </a:p>
        </p:txBody>
      </p:sp>
      <p:sp>
        <p:nvSpPr>
          <p:cNvPr id="15" name="Espace réservé du pied de page 4">
            <a:extLst>
              <a:ext uri="{FF2B5EF4-FFF2-40B4-BE49-F238E27FC236}">
                <a16:creationId xmlns:a16="http://schemas.microsoft.com/office/drawing/2014/main" id="{AFB41A05-11AE-4614-975F-32D3DFCBAF6F}"/>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13" name="Image 12">
            <a:extLst>
              <a:ext uri="{FF2B5EF4-FFF2-40B4-BE49-F238E27FC236}">
                <a16:creationId xmlns:a16="http://schemas.microsoft.com/office/drawing/2014/main" id="{37C390BE-B31B-44D5-A458-6AB6AB68A6B5}"/>
              </a:ext>
            </a:extLst>
          </p:cNvPr>
          <p:cNvPicPr>
            <a:picLocks noChangeAspect="1"/>
          </p:cNvPicPr>
          <p:nvPr/>
        </p:nvPicPr>
        <p:blipFill>
          <a:blip r:embed="rId5"/>
          <a:stretch>
            <a:fillRect/>
          </a:stretch>
        </p:blipFill>
        <p:spPr>
          <a:xfrm>
            <a:off x="961013" y="2521727"/>
            <a:ext cx="5880360" cy="5759531"/>
          </a:xfrm>
          <a:prstGeom prst="rect">
            <a:avLst/>
          </a:prstGeom>
        </p:spPr>
      </p:pic>
    </p:spTree>
    <p:extLst>
      <p:ext uri="{BB962C8B-B14F-4D97-AF65-F5344CB8AC3E}">
        <p14:creationId xmlns:p14="http://schemas.microsoft.com/office/powerpoint/2010/main" val="3984725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er 37"/>
          <p:cNvGrpSpPr>
            <a:grpSpLocks noChangeAspect="1"/>
          </p:cNvGrpSpPr>
          <p:nvPr/>
        </p:nvGrpSpPr>
        <p:grpSpPr>
          <a:xfrm>
            <a:off x="146635" y="839828"/>
            <a:ext cx="854737" cy="831566"/>
            <a:chOff x="4764278" y="116651"/>
            <a:chExt cx="2725304" cy="2651424"/>
          </a:xfrm>
        </p:grpSpPr>
        <p:sp>
          <p:nvSpPr>
            <p:cNvPr id="40" name="Rectangle 39"/>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1" name="Image 40"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pic>
        <p:nvPicPr>
          <p:cNvPr id="37" name="Image 36" descr="domusVi_fondempreinte_rouge_transparent copie.png"/>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3591563" y="10264042"/>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25</a:t>
            </a:fld>
            <a:endParaRPr lang="fr-FR" sz="1400" b="1" dirty="0">
              <a:solidFill>
                <a:schemeClr val="bg1"/>
              </a:solidFill>
              <a:latin typeface="Arial"/>
              <a:cs typeface="Arial"/>
            </a:endParaRPr>
          </a:p>
        </p:txBody>
      </p:sp>
      <p:pic>
        <p:nvPicPr>
          <p:cNvPr id="36" name="Image 35" descr="DomusVi_logo_coul_baseline_HD.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sp>
        <p:nvSpPr>
          <p:cNvPr id="29" name="Rectangle 16"/>
          <p:cNvSpPr>
            <a:spLocks noGrp="1" noChangeArrowheads="1"/>
          </p:cNvSpPr>
          <p:nvPr>
            <p:ph type="title"/>
          </p:nvPr>
        </p:nvSpPr>
        <p:spPr>
          <a:xfrm>
            <a:off x="361425" y="1011090"/>
            <a:ext cx="6840000" cy="467999"/>
          </a:xfrm>
          <a:solidFill>
            <a:srgbClr val="604E48"/>
          </a:solidFill>
        </p:spPr>
        <p:txBody>
          <a:bodyPr lIns="180000" anchor="ctr">
            <a:noAutofit/>
          </a:bodyPr>
          <a:lstStyle/>
          <a:p>
            <a:pPr algn="l" eaLnBrk="1" hangingPunct="1"/>
            <a:r>
              <a:rPr lang="fr-FR" sz="2200" dirty="0" err="1" smtClean="0">
                <a:solidFill>
                  <a:schemeClr val="bg1"/>
                </a:solidFill>
              </a:rPr>
              <a:t>Familyvi</a:t>
            </a:r>
            <a:endParaRPr lang="fr-FR" sz="2200" b="1" dirty="0">
              <a:solidFill>
                <a:schemeClr val="bg1"/>
              </a:solidFill>
              <a:latin typeface="Arial"/>
              <a:cs typeface="Arial"/>
            </a:endParaRPr>
          </a:p>
        </p:txBody>
      </p:sp>
      <p:pic>
        <p:nvPicPr>
          <p:cNvPr id="2" name="Image 1" descr="pencil-160872_960_720.png"/>
          <p:cNvPicPr>
            <a:picLocks noChangeAspect="1"/>
          </p:cNvPicPr>
          <p:nvPr/>
        </p:nvPicPr>
        <p:blipFill>
          <a:blip r:embed="rId5" cstate="email">
            <a:alphaModFix/>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272407" y="4867983"/>
            <a:ext cx="446280" cy="446280"/>
          </a:xfrm>
          <a:prstGeom prst="rect">
            <a:avLst/>
          </a:prstGeom>
        </p:spPr>
      </p:pic>
      <p:pic>
        <p:nvPicPr>
          <p:cNvPr id="4" name="Image 3" descr="icn-areas-documentos.png"/>
          <p:cNvPicPr>
            <a:picLocks noChangeAspect="1"/>
          </p:cNvPicPr>
          <p:nvPr/>
        </p:nvPicPr>
        <p:blipFill>
          <a:blip r:embed="rId7" cstate="email">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065672" y="4792465"/>
            <a:ext cx="540877" cy="540877"/>
          </a:xfrm>
          <a:prstGeom prst="rect">
            <a:avLst/>
          </a:prstGeom>
        </p:spPr>
      </p:pic>
      <p:sp>
        <p:nvSpPr>
          <p:cNvPr id="16" name="Espace réservé du pied de page 4">
            <a:extLst>
              <a:ext uri="{FF2B5EF4-FFF2-40B4-BE49-F238E27FC236}">
                <a16:creationId xmlns:a16="http://schemas.microsoft.com/office/drawing/2014/main" id="{E4D8A588-388D-4423-B789-543627C623EC}"/>
              </a:ext>
            </a:extLst>
          </p:cNvPr>
          <p:cNvSpPr txBox="1">
            <a:spLocks/>
          </p:cNvSpPr>
          <p:nvPr/>
        </p:nvSpPr>
        <p:spPr>
          <a:xfrm>
            <a:off x="422111" y="150298"/>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
        <p:nvSpPr>
          <p:cNvPr id="12" name="Titre 1"/>
          <p:cNvSpPr txBox="1">
            <a:spLocks/>
          </p:cNvSpPr>
          <p:nvPr/>
        </p:nvSpPr>
        <p:spPr>
          <a:xfrm>
            <a:off x="519946" y="1544163"/>
            <a:ext cx="6522958" cy="110690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spcBef>
                <a:spcPts val="0"/>
              </a:spcBef>
            </a:pPr>
            <a:r>
              <a:rPr lang="fr-FR" sz="2000" b="0" smtClean="0">
                <a:solidFill>
                  <a:srgbClr val="FF0000"/>
                </a:solidFill>
                <a:latin typeface="Calibri"/>
                <a:ea typeface="+mn-ea"/>
                <a:cs typeface="+mn-cs"/>
              </a:rPr>
              <a:t>POUR PARTAGER DES PHOTOS ET DES MESSAGES</a:t>
            </a:r>
            <a:r>
              <a:rPr lang="fr-FR" sz="2000" b="0" smtClean="0">
                <a:solidFill>
                  <a:prstClr val="black"/>
                </a:solidFill>
                <a:latin typeface="Calibri"/>
                <a:ea typeface="+mn-ea"/>
                <a:cs typeface="+mn-cs"/>
              </a:rPr>
              <a:t>, </a:t>
            </a:r>
            <a:r>
              <a:rPr lang="fr-FR" sz="2000" smtClean="0">
                <a:solidFill>
                  <a:prstClr val="black"/>
                </a:solidFill>
                <a:latin typeface="Calibri"/>
                <a:ea typeface="+mn-ea"/>
                <a:cs typeface="+mn-cs"/>
              </a:rPr>
              <a:t>avec les résidents </a:t>
            </a:r>
            <a:r>
              <a:rPr lang="fr-FR" sz="2000" b="0" smtClean="0">
                <a:solidFill>
                  <a:prstClr val="black"/>
                </a:solidFill>
                <a:latin typeface="Calibri"/>
                <a:ea typeface="+mn-ea"/>
                <a:cs typeface="+mn-cs"/>
              </a:rPr>
              <a:t>inscrivez vous sur: </a:t>
            </a:r>
            <a:r>
              <a:rPr lang="fr-FR" sz="2000" b="0" smtClean="0">
                <a:solidFill>
                  <a:srgbClr val="FF0000"/>
                </a:solidFill>
                <a:latin typeface="Calibri"/>
                <a:ea typeface="+mn-ea"/>
                <a:cs typeface="+mn-cs"/>
              </a:rPr>
              <a:t>www.familyvi.com</a:t>
            </a:r>
            <a:r>
              <a:rPr lang="fr-FR" sz="2000" b="0" smtClean="0">
                <a:solidFill>
                  <a:prstClr val="black"/>
                </a:solidFill>
                <a:latin typeface="Calibri"/>
                <a:ea typeface="+mn-ea"/>
                <a:cs typeface="+mn-cs"/>
              </a:rPr>
              <a:t> et demandez votre code à l’animatrice ou à l’accueil.</a:t>
            </a:r>
            <a:endParaRPr lang="fr-FR" dirty="0">
              <a:solidFill>
                <a:srgbClr val="C00000"/>
              </a:solidFill>
            </a:endParaRPr>
          </a:p>
        </p:txBody>
      </p:sp>
      <p:sp>
        <p:nvSpPr>
          <p:cNvPr id="13" name="Rectangle 12"/>
          <p:cNvSpPr/>
          <p:nvPr/>
        </p:nvSpPr>
        <p:spPr>
          <a:xfrm>
            <a:off x="422111" y="2651068"/>
            <a:ext cx="6762596" cy="7612974"/>
          </a:xfrm>
          <a:prstGeom prst="rect">
            <a:avLst/>
          </a:prstGeom>
          <a:solidFill>
            <a:srgbClr val="755E56">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rPr>
              <a:t>Cette </a:t>
            </a:r>
            <a:r>
              <a:rPr lang="fr-FR" b="1" dirty="0" smtClean="0">
                <a:solidFill>
                  <a:srgbClr val="C50B34"/>
                </a:solidFill>
              </a:rPr>
              <a:t>application gratuite </a:t>
            </a:r>
            <a:r>
              <a:rPr lang="fr-FR" b="1" dirty="0" smtClean="0">
                <a:solidFill>
                  <a:schemeClr val="tx1"/>
                </a:solidFill>
              </a:rPr>
              <a:t>( d’ordre non médical) est disponible gratuitement sur le site internet</a:t>
            </a:r>
            <a:r>
              <a:rPr lang="fr-FR" b="1" dirty="0" smtClean="0">
                <a:solidFill>
                  <a:srgbClr val="C50B34"/>
                </a:solidFill>
              </a:rPr>
              <a:t> www.familyvi.com </a:t>
            </a:r>
            <a:r>
              <a:rPr lang="fr-FR" b="1" dirty="0" smtClean="0">
                <a:solidFill>
                  <a:schemeClr val="tx1"/>
                </a:solidFill>
              </a:rPr>
              <a:t>et téléchargeable sur smartphone et tablette:</a:t>
            </a:r>
          </a:p>
          <a:p>
            <a:pPr algn="ctr"/>
            <a:endParaRPr lang="fr-FR" b="1" dirty="0" smtClean="0">
              <a:solidFill>
                <a:schemeClr val="tx1"/>
              </a:solidFill>
            </a:endParaRPr>
          </a:p>
          <a:p>
            <a:pPr algn="ctr"/>
            <a:r>
              <a:rPr lang="fr-FR" b="1" dirty="0" smtClean="0">
                <a:solidFill>
                  <a:srgbClr val="C00000"/>
                </a:solidFill>
              </a:rPr>
              <a:t>Le fil d’actualité  </a:t>
            </a:r>
            <a:r>
              <a:rPr lang="fr-FR" b="1" dirty="0" smtClean="0">
                <a:solidFill>
                  <a:schemeClr val="tx1"/>
                </a:solidFill>
              </a:rPr>
              <a:t>vous permet d’envoyer des messages à votre parent. Chaque personne de la famille ou des amis peuvent dorénavant correspondre avec son parent et recevoir les actualités de la résidence.</a:t>
            </a:r>
          </a:p>
          <a:p>
            <a:pPr algn="ctr"/>
            <a:endParaRPr lang="fr-FR" b="1" dirty="0">
              <a:solidFill>
                <a:schemeClr val="tx1"/>
              </a:solidFill>
            </a:endParaRPr>
          </a:p>
          <a:p>
            <a:pPr algn="ctr"/>
            <a:r>
              <a:rPr lang="fr-FR" b="1" dirty="0" smtClean="0">
                <a:solidFill>
                  <a:srgbClr val="C00000"/>
                </a:solidFill>
              </a:rPr>
              <a:t>Le Magazine </a:t>
            </a:r>
            <a:r>
              <a:rPr lang="fr-FR" b="1" dirty="0" err="1" smtClean="0">
                <a:solidFill>
                  <a:srgbClr val="C00000"/>
                </a:solidFill>
              </a:rPr>
              <a:t>Familyvi</a:t>
            </a:r>
            <a:r>
              <a:rPr lang="fr-FR" b="1" dirty="0" smtClean="0">
                <a:solidFill>
                  <a:srgbClr val="C00000"/>
                </a:solidFill>
              </a:rPr>
              <a:t> </a:t>
            </a:r>
            <a:r>
              <a:rPr lang="fr-FR" b="1" dirty="0" smtClean="0">
                <a:solidFill>
                  <a:schemeClr val="tx1"/>
                </a:solidFill>
              </a:rPr>
              <a:t>permet à votre parent de recevoir vos messages et vos photos sur une version imprimée personnalisée de son fil d’actualité. Le magazine est imprimé à l’unité et chaque exemplaire mensuel permet au résident de conserver une version écrite des messages et des photos que vous lui adressez.</a:t>
            </a:r>
          </a:p>
          <a:p>
            <a:pPr algn="ctr"/>
            <a:endParaRPr lang="fr-FR" b="1" dirty="0" smtClean="0">
              <a:solidFill>
                <a:schemeClr val="tx1"/>
              </a:solidFill>
            </a:endParaRPr>
          </a:p>
          <a:p>
            <a:pPr algn="ctr"/>
            <a:r>
              <a:rPr lang="fr-FR" b="1" dirty="0" smtClean="0">
                <a:solidFill>
                  <a:srgbClr val="C00000"/>
                </a:solidFill>
              </a:rPr>
              <a:t>Le Kiosque d’information </a:t>
            </a:r>
            <a:r>
              <a:rPr lang="fr-FR" b="1" dirty="0" smtClean="0">
                <a:solidFill>
                  <a:schemeClr val="tx1"/>
                </a:solidFill>
              </a:rPr>
              <a:t>vous permet de consulter l’agenda de la résidence, les activités, les menus, le journal de la résidence….ou que vous soyez, dès lors que vous êtes connecté.</a:t>
            </a:r>
          </a:p>
          <a:p>
            <a:pPr algn="ctr"/>
            <a:endParaRPr lang="fr-FR" b="1" dirty="0" smtClean="0">
              <a:solidFill>
                <a:schemeClr val="tx1"/>
              </a:solidFill>
            </a:endParaRPr>
          </a:p>
          <a:p>
            <a:pPr algn="ctr"/>
            <a:r>
              <a:rPr lang="fr-FR" b="1" dirty="0" smtClean="0">
                <a:solidFill>
                  <a:schemeClr val="tx1"/>
                </a:solidFill>
              </a:rPr>
              <a:t>Une </a:t>
            </a:r>
            <a:r>
              <a:rPr lang="fr-FR" b="1" dirty="0" smtClean="0">
                <a:solidFill>
                  <a:srgbClr val="C00000"/>
                </a:solidFill>
              </a:rPr>
              <a:t>conciergerie</a:t>
            </a:r>
            <a:r>
              <a:rPr lang="fr-FR" b="1" dirty="0" smtClean="0">
                <a:solidFill>
                  <a:schemeClr val="tx1"/>
                </a:solidFill>
              </a:rPr>
              <a:t> facilitera la réservation des services sur mesure pour votre proche: un rendez-vous de coiffeur, un abonnement à un magazine….</a:t>
            </a:r>
          </a:p>
          <a:p>
            <a:pPr algn="ctr"/>
            <a:endParaRPr lang="fr-FR" b="1" dirty="0" smtClean="0">
              <a:solidFill>
                <a:schemeClr val="tx1"/>
              </a:solidFill>
            </a:endParaRPr>
          </a:p>
          <a:p>
            <a:pPr algn="ctr"/>
            <a:r>
              <a:rPr lang="fr-FR" b="1" dirty="0" smtClean="0">
                <a:solidFill>
                  <a:schemeClr val="tx1"/>
                </a:solidFill>
              </a:rPr>
              <a:t>Une </a:t>
            </a:r>
            <a:r>
              <a:rPr lang="fr-FR" b="1" dirty="0" smtClean="0">
                <a:solidFill>
                  <a:srgbClr val="C00000"/>
                </a:solidFill>
              </a:rPr>
              <a:t>boutique en ligne </a:t>
            </a:r>
            <a:r>
              <a:rPr lang="fr-FR" b="1" dirty="0" smtClean="0">
                <a:solidFill>
                  <a:schemeClr val="tx1"/>
                </a:solidFill>
              </a:rPr>
              <a:t>vous permettra de lui offrir des cadeaux facilement fleurs, chocolats, produits d’hygiène et de soins… Vos achats lui seront livrés directement à la résidence en toute sécurité.</a:t>
            </a:r>
          </a:p>
          <a:p>
            <a:pPr algn="ctr"/>
            <a:endParaRPr lang="fr-FR" b="1" dirty="0" smtClean="0">
              <a:solidFill>
                <a:schemeClr val="tx1"/>
              </a:solidFill>
            </a:endParaRPr>
          </a:p>
        </p:txBody>
      </p:sp>
    </p:spTree>
    <p:extLst>
      <p:ext uri="{BB962C8B-B14F-4D97-AF65-F5344CB8AC3E}">
        <p14:creationId xmlns:p14="http://schemas.microsoft.com/office/powerpoint/2010/main" val="442917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3</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err="1" smtClean="0">
                <a:solidFill>
                  <a:srgbClr val="FFFFFF"/>
                </a:solidFill>
              </a:rPr>
              <a:t>Tovertafel</a:t>
            </a:r>
            <a:endParaRPr lang="fr-FR" sz="2200" dirty="0">
              <a:solidFill>
                <a:srgbClr val="FFFFFF"/>
              </a:solidFill>
            </a:endParaRPr>
          </a:p>
        </p:txBody>
      </p:sp>
      <p:sp>
        <p:nvSpPr>
          <p:cNvPr id="2" name="Rectangle 1"/>
          <p:cNvSpPr/>
          <p:nvPr/>
        </p:nvSpPr>
        <p:spPr>
          <a:xfrm>
            <a:off x="253841" y="1644654"/>
            <a:ext cx="7294703" cy="6186309"/>
          </a:xfrm>
          <a:prstGeom prst="rect">
            <a:avLst/>
          </a:prstGeom>
        </p:spPr>
        <p:txBody>
          <a:bodyPr wrap="square">
            <a:spAutoFit/>
          </a:bodyPr>
          <a:lstStyle/>
          <a:p>
            <a:r>
              <a:rPr lang="fr-FR" b="1" dirty="0">
                <a:solidFill>
                  <a:srgbClr val="604E48"/>
                </a:solidFill>
                <a:latin typeface="Trebuchet MS" panose="020B0603020202020204" pitchFamily="34" charset="0"/>
              </a:rPr>
              <a:t>Quels sont les effets du jeu avec la </a:t>
            </a:r>
            <a:r>
              <a:rPr lang="fr-FR" b="1" dirty="0" err="1">
                <a:solidFill>
                  <a:srgbClr val="C00000"/>
                </a:solidFill>
                <a:latin typeface="Trebuchet MS" panose="020B0603020202020204" pitchFamily="34" charset="0"/>
              </a:rPr>
              <a:t>Tovertafel</a:t>
            </a:r>
            <a:r>
              <a:rPr lang="fr-FR" b="1" dirty="0">
                <a:solidFill>
                  <a:srgbClr val="604E48"/>
                </a:solidFill>
                <a:latin typeface="Trebuchet MS" panose="020B0603020202020204" pitchFamily="34" charset="0"/>
              </a:rPr>
              <a:t> sur les personnes âgées présentant des troubles cognitifs?</a:t>
            </a:r>
          </a:p>
          <a:p>
            <a:r>
              <a:rPr lang="fr-FR" dirty="0">
                <a:solidFill>
                  <a:srgbClr val="604E48"/>
                </a:solidFill>
                <a:latin typeface="Trebuchet MS" panose="020B0603020202020204" pitchFamily="34" charset="0"/>
              </a:rPr>
              <a:t>Il est prouvé que la </a:t>
            </a:r>
            <a:r>
              <a:rPr lang="fr-FR" dirty="0" err="1">
                <a:solidFill>
                  <a:srgbClr val="C00000"/>
                </a:solidFill>
                <a:latin typeface="Trebuchet MS" panose="020B0603020202020204" pitchFamily="34" charset="0"/>
              </a:rPr>
              <a:t>Tovertafel</a:t>
            </a:r>
            <a:r>
              <a:rPr lang="fr-FR" dirty="0">
                <a:solidFill>
                  <a:srgbClr val="604E48"/>
                </a:solidFill>
                <a:latin typeface="Trebuchet MS" panose="020B0603020202020204" pitchFamily="34" charset="0"/>
              </a:rPr>
              <a:t> est efficace aux niveaux physique, cognitif, social et sensoriel. En stimulant l’activité physique, sociale et cognitive, la </a:t>
            </a:r>
            <a:r>
              <a:rPr lang="fr-FR" dirty="0" err="1">
                <a:solidFill>
                  <a:srgbClr val="C00000"/>
                </a:solidFill>
                <a:latin typeface="Trebuchet MS" panose="020B0603020202020204" pitchFamily="34" charset="0"/>
              </a:rPr>
              <a:t>Tovertafel</a:t>
            </a:r>
            <a:r>
              <a:rPr lang="fr-FR" dirty="0">
                <a:solidFill>
                  <a:srgbClr val="604E48"/>
                </a:solidFill>
                <a:latin typeface="Trebuchet MS" panose="020B0603020202020204" pitchFamily="34" charset="0"/>
              </a:rPr>
              <a:t> favorise les moments de bonheur dans la prise en charge des personnes âgées présentant des troubles cognitifs et améliore leur bien-être. </a:t>
            </a:r>
          </a:p>
          <a:p>
            <a:r>
              <a:rPr lang="fr-FR" dirty="0">
                <a:solidFill>
                  <a:srgbClr val="604E48"/>
                </a:solidFill>
                <a:latin typeface="Trebuchet MS" panose="020B0603020202020204" pitchFamily="34" charset="0"/>
              </a:rPr>
              <a:t>Il est particulièrement important de stimuler l’activité physique chez les personnes âgées présentant des troubles cognitifs, car elles ne font souvent pas assez d’exercice dans les maisons de retraite. Le </a:t>
            </a:r>
            <a:r>
              <a:rPr lang="fr-FR" dirty="0" err="1">
                <a:solidFill>
                  <a:srgbClr val="C00000"/>
                </a:solidFill>
                <a:latin typeface="Trebuchet MS" panose="020B0603020202020204" pitchFamily="34" charset="0"/>
              </a:rPr>
              <a:t>Tovertafel</a:t>
            </a:r>
            <a:r>
              <a:rPr lang="fr-FR" dirty="0">
                <a:solidFill>
                  <a:srgbClr val="604E48"/>
                </a:solidFill>
                <a:latin typeface="Trebuchet MS" panose="020B0603020202020204" pitchFamily="34" charset="0"/>
              </a:rPr>
              <a:t> est un outil formidable pour rendre l’activité physique amusante !</a:t>
            </a:r>
          </a:p>
          <a:p>
            <a:r>
              <a:rPr lang="fr-FR" dirty="0">
                <a:solidFill>
                  <a:srgbClr val="604E48"/>
                </a:solidFill>
                <a:latin typeface="Trebuchet MS" panose="020B0603020202020204" pitchFamily="34" charset="0"/>
              </a:rPr>
              <a:t>Nos jeux permettent également de surmonter les comportements apathiques, agités et tendus, et d’accroître les émotions positives chez les personnes âgées présentant des troubles cognitifs. Ils favorisent le lien social entre les personnes présentant des troubles cognitifs, les professionnels des soins, les autres résidents et les membres de la famille. C’est important, tant pour les personnes âgées présentant des troubles cognitifs que pour celles qui s’en occupent. La </a:t>
            </a:r>
            <a:r>
              <a:rPr lang="fr-FR" dirty="0" err="1">
                <a:solidFill>
                  <a:srgbClr val="C00000"/>
                </a:solidFill>
                <a:latin typeface="Trebuchet MS" panose="020B0603020202020204" pitchFamily="34" charset="0"/>
              </a:rPr>
              <a:t>Tovertafel</a:t>
            </a:r>
            <a:r>
              <a:rPr lang="fr-FR" dirty="0">
                <a:solidFill>
                  <a:srgbClr val="604E48"/>
                </a:solidFill>
                <a:latin typeface="Trebuchet MS" panose="020B0603020202020204" pitchFamily="34" charset="0"/>
              </a:rPr>
              <a:t> active les joueurs et leur fournit une stimulation cognitive, physique, sociale et sensorielle pour les aider à bien vivre. </a:t>
            </a:r>
          </a:p>
        </p:txBody>
      </p:sp>
      <p:pic>
        <p:nvPicPr>
          <p:cNvPr id="17" name="Image 1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53781" y="7647537"/>
            <a:ext cx="3255287" cy="2441466"/>
          </a:xfrm>
          <a:prstGeom prst="rect">
            <a:avLst/>
          </a:prstGeom>
          <a:ln>
            <a:noFill/>
          </a:ln>
          <a:effectLst>
            <a:softEdge rad="112500"/>
          </a:effectLst>
        </p:spPr>
      </p:pic>
    </p:spTree>
    <p:extLst>
      <p:ext uri="{BB962C8B-B14F-4D97-AF65-F5344CB8AC3E}">
        <p14:creationId xmlns:p14="http://schemas.microsoft.com/office/powerpoint/2010/main" val="1827427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4</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481193" y="1076164"/>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Réalité virtuelle</a:t>
            </a:r>
            <a:endParaRPr lang="fr-FR" sz="2200" dirty="0">
              <a:solidFill>
                <a:srgbClr val="FFFFFF"/>
              </a:solidFill>
            </a:endParaRPr>
          </a:p>
        </p:txBody>
      </p:sp>
      <p:sp>
        <p:nvSpPr>
          <p:cNvPr id="3" name="Rectangle 2"/>
          <p:cNvSpPr/>
          <p:nvPr/>
        </p:nvSpPr>
        <p:spPr>
          <a:xfrm>
            <a:off x="3661657" y="1750176"/>
            <a:ext cx="3876037" cy="5078313"/>
          </a:xfrm>
          <a:prstGeom prst="rect">
            <a:avLst/>
          </a:prstGeom>
        </p:spPr>
        <p:txBody>
          <a:bodyPr wrap="square">
            <a:spAutoFit/>
          </a:bodyPr>
          <a:lstStyle/>
          <a:p>
            <a:r>
              <a:rPr lang="fr-FR" b="1" cap="all" dirty="0">
                <a:solidFill>
                  <a:srgbClr val="7F7F7F"/>
                </a:solidFill>
                <a:latin typeface="PT Sans Narrow"/>
              </a:rPr>
              <a:t>QU’EST-CE QU’UN CASQUE À RÉALITÉ VIRTUELLE ?</a:t>
            </a:r>
          </a:p>
          <a:p>
            <a:r>
              <a:rPr lang="fr-FR" dirty="0">
                <a:solidFill>
                  <a:srgbClr val="525252"/>
                </a:solidFill>
                <a:latin typeface="Trebuchet MS" panose="020B0603020202020204" pitchFamily="34" charset="0"/>
              </a:rPr>
              <a:t>La réalité virtuelle ? Il s’agit d’un casque qui permet une </a:t>
            </a:r>
            <a:r>
              <a:rPr lang="fr-FR" b="1" dirty="0">
                <a:solidFill>
                  <a:srgbClr val="525252"/>
                </a:solidFill>
                <a:latin typeface="Trebuchet MS" panose="020B0603020202020204" pitchFamily="34" charset="0"/>
              </a:rPr>
              <a:t>immersion totale</a:t>
            </a:r>
            <a:r>
              <a:rPr lang="fr-FR" dirty="0">
                <a:solidFill>
                  <a:srgbClr val="525252"/>
                </a:solidFill>
                <a:latin typeface="Trebuchet MS" panose="020B0603020202020204" pitchFamily="34" charset="0"/>
              </a:rPr>
              <a:t> dans un </a:t>
            </a:r>
            <a:r>
              <a:rPr lang="fr-FR" b="1" dirty="0">
                <a:solidFill>
                  <a:srgbClr val="9B2743"/>
                </a:solidFill>
                <a:latin typeface="Trebuchet MS" panose="020B0603020202020204" pitchFamily="34" charset="0"/>
              </a:rPr>
              <a:t>monde fictif</a:t>
            </a:r>
            <a:r>
              <a:rPr lang="fr-FR" dirty="0">
                <a:solidFill>
                  <a:srgbClr val="9B2743"/>
                </a:solidFill>
                <a:latin typeface="Trebuchet MS" panose="020B0603020202020204" pitchFamily="34" charset="0"/>
              </a:rPr>
              <a:t> </a:t>
            </a:r>
            <a:r>
              <a:rPr lang="fr-FR" dirty="0">
                <a:solidFill>
                  <a:srgbClr val="525252"/>
                </a:solidFill>
                <a:latin typeface="Trebuchet MS" panose="020B0603020202020204" pitchFamily="34" charset="0"/>
              </a:rPr>
              <a:t>grâce à la</a:t>
            </a:r>
            <a:r>
              <a:rPr lang="fr-FR" b="1" dirty="0">
                <a:solidFill>
                  <a:srgbClr val="9B2743"/>
                </a:solidFill>
                <a:latin typeface="Trebuchet MS" panose="020B0603020202020204" pitchFamily="34" charset="0"/>
              </a:rPr>
              <a:t> technologie 3D.</a:t>
            </a:r>
            <a:r>
              <a:rPr lang="fr-FR" dirty="0">
                <a:solidFill>
                  <a:srgbClr val="525252"/>
                </a:solidFill>
                <a:latin typeface="Trebuchet MS" panose="020B0603020202020204" pitchFamily="34" charset="0"/>
              </a:rPr>
              <a:t> Le principe est simple, le casque couvre tout le </a:t>
            </a:r>
            <a:r>
              <a:rPr lang="fr-FR" b="1" dirty="0">
                <a:solidFill>
                  <a:srgbClr val="525252"/>
                </a:solidFill>
                <a:latin typeface="Trebuchet MS" panose="020B0603020202020204" pitchFamily="34" charset="0"/>
              </a:rPr>
              <a:t>champ de vision</a:t>
            </a:r>
            <a:r>
              <a:rPr lang="fr-FR" dirty="0">
                <a:solidFill>
                  <a:srgbClr val="525252"/>
                </a:solidFill>
                <a:latin typeface="Trebuchet MS" panose="020B0603020202020204" pitchFamily="34" charset="0"/>
              </a:rPr>
              <a:t> avec un </a:t>
            </a:r>
            <a:r>
              <a:rPr lang="fr-FR" b="1" dirty="0">
                <a:solidFill>
                  <a:srgbClr val="9B2743"/>
                </a:solidFill>
                <a:latin typeface="Trebuchet MS" panose="020B0603020202020204" pitchFamily="34" charset="0"/>
              </a:rPr>
              <a:t>écran panoramique</a:t>
            </a:r>
            <a:r>
              <a:rPr lang="fr-FR" dirty="0">
                <a:solidFill>
                  <a:srgbClr val="525252"/>
                </a:solidFill>
                <a:latin typeface="Trebuchet MS" panose="020B0603020202020204" pitchFamily="34" charset="0"/>
              </a:rPr>
              <a:t> à seulement quelques centimètres des yeux.</a:t>
            </a:r>
          </a:p>
          <a:p>
            <a:r>
              <a:rPr lang="fr-FR" dirty="0">
                <a:solidFill>
                  <a:srgbClr val="525252"/>
                </a:solidFill>
                <a:latin typeface="Trebuchet MS" panose="020B0603020202020204" pitchFamily="34" charset="0"/>
              </a:rPr>
              <a:t>Certains </a:t>
            </a:r>
            <a:r>
              <a:rPr lang="fr-FR" b="1" dirty="0">
                <a:solidFill>
                  <a:srgbClr val="525252"/>
                </a:solidFill>
                <a:latin typeface="Trebuchet MS" panose="020B0603020202020204" pitchFamily="34" charset="0"/>
              </a:rPr>
              <a:t>gestes sont pris en compte</a:t>
            </a:r>
            <a:r>
              <a:rPr lang="fr-FR" dirty="0">
                <a:solidFill>
                  <a:srgbClr val="525252"/>
                </a:solidFill>
                <a:latin typeface="Trebuchet MS" panose="020B0603020202020204" pitchFamily="34" charset="0"/>
              </a:rPr>
              <a:t> par une </a:t>
            </a:r>
            <a:r>
              <a:rPr lang="fr-FR" b="1" dirty="0">
                <a:solidFill>
                  <a:srgbClr val="9B2743"/>
                </a:solidFill>
                <a:latin typeface="Trebuchet MS" panose="020B0603020202020204" pitchFamily="34" charset="0"/>
              </a:rPr>
              <a:t>reconnaissance de mouvements</a:t>
            </a:r>
            <a:r>
              <a:rPr lang="fr-FR" dirty="0">
                <a:solidFill>
                  <a:srgbClr val="525252"/>
                </a:solidFill>
                <a:latin typeface="Trebuchet MS" panose="020B0603020202020204" pitchFamily="34" charset="0"/>
              </a:rPr>
              <a:t>, ce qui permet entre autre d’avoir une </a:t>
            </a:r>
            <a:r>
              <a:rPr lang="fr-FR" b="1" dirty="0">
                <a:solidFill>
                  <a:srgbClr val="9B2743"/>
                </a:solidFill>
                <a:latin typeface="Trebuchet MS" panose="020B0603020202020204" pitchFamily="34" charset="0"/>
              </a:rPr>
              <a:t>vision à 360° de l’univers virtuel</a:t>
            </a:r>
            <a:r>
              <a:rPr lang="fr-FR" dirty="0">
                <a:solidFill>
                  <a:srgbClr val="525252"/>
                </a:solidFill>
                <a:latin typeface="Trebuchet MS" panose="020B0603020202020204" pitchFamily="34" charset="0"/>
              </a:rPr>
              <a:t>, ou encore de retranscrire des déplacements réels de quelques mètres dans le monde fictif.</a:t>
            </a:r>
            <a:endParaRPr lang="fr-FR" b="0" i="0" dirty="0">
              <a:solidFill>
                <a:srgbClr val="525252"/>
              </a:solidFill>
              <a:effectLst/>
              <a:latin typeface="Trebuchet MS" panose="020B0603020202020204" pitchFamily="34" charset="0"/>
            </a:endParaRPr>
          </a:p>
        </p:txBody>
      </p:sp>
      <p:pic>
        <p:nvPicPr>
          <p:cNvPr id="4" name="Imag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50947" y="2011038"/>
            <a:ext cx="3240616" cy="4320821"/>
          </a:xfrm>
          <a:prstGeom prst="rect">
            <a:avLst/>
          </a:prstGeom>
        </p:spPr>
      </p:pic>
      <p:pic>
        <p:nvPicPr>
          <p:cNvPr id="6" name="Imag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724498" y="6922309"/>
            <a:ext cx="4113853" cy="3085390"/>
          </a:xfrm>
          <a:prstGeom prst="rect">
            <a:avLst/>
          </a:prstGeom>
        </p:spPr>
      </p:pic>
    </p:spTree>
    <p:extLst>
      <p:ext uri="{BB962C8B-B14F-4D97-AF65-F5344CB8AC3E}">
        <p14:creationId xmlns:p14="http://schemas.microsoft.com/office/powerpoint/2010/main" val="2657819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5</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sp>
        <p:nvSpPr>
          <p:cNvPr id="35" name="ZoneTexte 34"/>
          <p:cNvSpPr txBox="1"/>
          <p:nvPr/>
        </p:nvSpPr>
        <p:spPr>
          <a:xfrm>
            <a:off x="769775" y="1895355"/>
            <a:ext cx="6431650" cy="661720"/>
          </a:xfrm>
          <a:prstGeom prst="rect">
            <a:avLst/>
          </a:prstGeom>
          <a:noFill/>
        </p:spPr>
        <p:txBody>
          <a:bodyPr wrap="square" rtlCol="0">
            <a:spAutoFit/>
          </a:bodyPr>
          <a:lstStyle/>
          <a:p>
            <a:pPr>
              <a:spcAft>
                <a:spcPts val="600"/>
              </a:spcAft>
            </a:pPr>
            <a:endParaRPr lang="fr-FR" sz="1600" dirty="0" smtClean="0">
              <a:latin typeface="Arial"/>
              <a:cs typeface="Arial"/>
            </a:endParaRPr>
          </a:p>
          <a:p>
            <a:pPr>
              <a:spcAft>
                <a:spcPts val="600"/>
              </a:spcAft>
            </a:pPr>
            <a:endParaRPr lang="fr-FR" sz="1600" dirty="0">
              <a:latin typeface="Arial"/>
              <a:cs typeface="Arial"/>
            </a:endParaRP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Réalité virtuelle</a:t>
            </a:r>
            <a:endParaRPr lang="fr-FR" sz="2200" dirty="0">
              <a:solidFill>
                <a:srgbClr val="FFFFFF"/>
              </a:solidFill>
            </a:endParaRPr>
          </a:p>
        </p:txBody>
      </p:sp>
      <p:pic>
        <p:nvPicPr>
          <p:cNvPr id="1028" name="Picture 4" descr="VR maakt leefwereld ouderen groter' - ICT&amp;health | Het officiële  kennisplatform voor zorginnovati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01372" y="1668600"/>
            <a:ext cx="5680920" cy="30949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3135" y="4971667"/>
            <a:ext cx="3781425" cy="923330"/>
          </a:xfrm>
          <a:prstGeom prst="rect">
            <a:avLst/>
          </a:prstGeom>
        </p:spPr>
        <p:txBody>
          <a:bodyPr>
            <a:spAutoFit/>
          </a:bodyPr>
          <a:lstStyle/>
          <a:p>
            <a:pPr fontAlgn="base"/>
            <a:r>
              <a:rPr lang="fr-FR" b="1" dirty="0" smtClean="0">
                <a:latin typeface="Trebuchet MS" panose="020B0603020202020204" pitchFamily="34" charset="0"/>
              </a:rPr>
              <a:t>1. </a:t>
            </a:r>
            <a:r>
              <a:rPr lang="fr-FR" b="1" dirty="0" smtClean="0">
                <a:solidFill>
                  <a:srgbClr val="604E48"/>
                </a:solidFill>
                <a:latin typeface="Trebuchet MS" panose="020B0603020202020204" pitchFamily="34" charset="0"/>
              </a:rPr>
              <a:t>Offrir une expérience </a:t>
            </a:r>
            <a:r>
              <a:rPr lang="fr-FR" b="1" dirty="0" err="1" smtClean="0">
                <a:solidFill>
                  <a:srgbClr val="C00000"/>
                </a:solidFill>
                <a:latin typeface="Trebuchet MS" panose="020B0603020202020204" pitchFamily="34" charset="0"/>
              </a:rPr>
              <a:t>multisensorielle</a:t>
            </a:r>
            <a:r>
              <a:rPr lang="fr-FR" b="1" dirty="0" smtClean="0">
                <a:solidFill>
                  <a:srgbClr val="604E48"/>
                </a:solidFill>
                <a:latin typeface="Trebuchet MS" panose="020B0603020202020204" pitchFamily="34" charset="0"/>
              </a:rPr>
              <a:t> unique en gériatrie</a:t>
            </a:r>
            <a:endParaRPr lang="fr-FR" b="1" i="0" dirty="0">
              <a:solidFill>
                <a:srgbClr val="604E48"/>
              </a:solidFill>
              <a:effectLst/>
              <a:latin typeface="Trebuchet MS" panose="020B0603020202020204" pitchFamily="34" charset="0"/>
            </a:endParaRPr>
          </a:p>
        </p:txBody>
      </p:sp>
      <p:sp>
        <p:nvSpPr>
          <p:cNvPr id="7" name="Rectangle 6"/>
          <p:cNvSpPr/>
          <p:nvPr/>
        </p:nvSpPr>
        <p:spPr>
          <a:xfrm>
            <a:off x="3841832" y="5764857"/>
            <a:ext cx="3781425" cy="923330"/>
          </a:xfrm>
          <a:prstGeom prst="rect">
            <a:avLst/>
          </a:prstGeom>
        </p:spPr>
        <p:txBody>
          <a:bodyPr>
            <a:spAutoFit/>
          </a:bodyPr>
          <a:lstStyle/>
          <a:p>
            <a:pPr fontAlgn="base"/>
            <a:r>
              <a:rPr lang="fr-FR" b="1" dirty="0">
                <a:solidFill>
                  <a:srgbClr val="604E48"/>
                </a:solidFill>
                <a:latin typeface="Trebuchet MS" panose="020B0603020202020204" pitchFamily="34" charset="0"/>
              </a:rPr>
              <a:t>2. Stimuler les fonctions </a:t>
            </a:r>
            <a:r>
              <a:rPr lang="fr-FR" b="1" dirty="0">
                <a:solidFill>
                  <a:srgbClr val="C00000"/>
                </a:solidFill>
                <a:latin typeface="Trebuchet MS" panose="020B0603020202020204" pitchFamily="34" charset="0"/>
              </a:rPr>
              <a:t>cognitives</a:t>
            </a:r>
            <a:r>
              <a:rPr lang="fr-FR" b="1" dirty="0">
                <a:solidFill>
                  <a:srgbClr val="604E48"/>
                </a:solidFill>
                <a:latin typeface="Trebuchet MS" panose="020B0603020202020204" pitchFamily="34" charset="0"/>
              </a:rPr>
              <a:t> des seniors avec la réalité virtuelle en EHPAD</a:t>
            </a:r>
            <a:endParaRPr lang="fr-FR" b="1" i="0" dirty="0">
              <a:solidFill>
                <a:srgbClr val="604E48"/>
              </a:solidFill>
              <a:effectLst/>
              <a:latin typeface="Trebuchet MS" panose="020B0603020202020204" pitchFamily="34" charset="0"/>
            </a:endParaRPr>
          </a:p>
        </p:txBody>
      </p:sp>
      <p:sp>
        <p:nvSpPr>
          <p:cNvPr id="10" name="Rectangle 9"/>
          <p:cNvSpPr/>
          <p:nvPr/>
        </p:nvSpPr>
        <p:spPr>
          <a:xfrm>
            <a:off x="533134" y="7028555"/>
            <a:ext cx="3781425" cy="923330"/>
          </a:xfrm>
          <a:prstGeom prst="rect">
            <a:avLst/>
          </a:prstGeom>
        </p:spPr>
        <p:txBody>
          <a:bodyPr>
            <a:spAutoFit/>
          </a:bodyPr>
          <a:lstStyle/>
          <a:p>
            <a:pPr fontAlgn="base"/>
            <a:r>
              <a:rPr lang="fr-FR" b="1" dirty="0">
                <a:solidFill>
                  <a:srgbClr val="604E48"/>
                </a:solidFill>
                <a:latin typeface="Trebuchet MS" panose="020B0603020202020204" pitchFamily="34" charset="0"/>
              </a:rPr>
              <a:t>3. Apaiser les </a:t>
            </a:r>
            <a:r>
              <a:rPr lang="fr-FR" b="1" dirty="0">
                <a:solidFill>
                  <a:srgbClr val="C00000"/>
                </a:solidFill>
                <a:latin typeface="Trebuchet MS" panose="020B0603020202020204" pitchFamily="34" charset="0"/>
              </a:rPr>
              <a:t>anxiétés</a:t>
            </a:r>
            <a:r>
              <a:rPr lang="fr-FR" b="1" dirty="0">
                <a:solidFill>
                  <a:srgbClr val="604E48"/>
                </a:solidFill>
                <a:latin typeface="Trebuchet MS" panose="020B0603020202020204" pitchFamily="34" charset="0"/>
              </a:rPr>
              <a:t> et lutter contre la </a:t>
            </a:r>
            <a:r>
              <a:rPr lang="fr-FR" b="1" dirty="0">
                <a:solidFill>
                  <a:srgbClr val="C00000"/>
                </a:solidFill>
                <a:latin typeface="Trebuchet MS" panose="020B0603020202020204" pitchFamily="34" charset="0"/>
              </a:rPr>
              <a:t>dépression</a:t>
            </a:r>
            <a:r>
              <a:rPr lang="fr-FR" b="1" dirty="0">
                <a:solidFill>
                  <a:srgbClr val="604E48"/>
                </a:solidFill>
                <a:latin typeface="Trebuchet MS" panose="020B0603020202020204" pitchFamily="34" charset="0"/>
              </a:rPr>
              <a:t> avec un dispositif innovant</a:t>
            </a:r>
            <a:endParaRPr lang="fr-FR" b="1" i="0" dirty="0">
              <a:solidFill>
                <a:srgbClr val="604E48"/>
              </a:solidFill>
              <a:effectLst/>
              <a:latin typeface="Trebuchet MS" panose="020B0603020202020204" pitchFamily="34" charset="0"/>
            </a:endParaRPr>
          </a:p>
        </p:txBody>
      </p:sp>
      <p:sp>
        <p:nvSpPr>
          <p:cNvPr id="11" name="Rectangle 10"/>
          <p:cNvSpPr/>
          <p:nvPr/>
        </p:nvSpPr>
        <p:spPr>
          <a:xfrm>
            <a:off x="3901192" y="8025475"/>
            <a:ext cx="3781425" cy="923330"/>
          </a:xfrm>
          <a:prstGeom prst="rect">
            <a:avLst/>
          </a:prstGeom>
        </p:spPr>
        <p:txBody>
          <a:bodyPr>
            <a:spAutoFit/>
          </a:bodyPr>
          <a:lstStyle/>
          <a:p>
            <a:pPr fontAlgn="base"/>
            <a:r>
              <a:rPr lang="fr-FR" b="1" dirty="0">
                <a:solidFill>
                  <a:srgbClr val="604E48"/>
                </a:solidFill>
                <a:latin typeface="Trebuchet MS" panose="020B0603020202020204" pitchFamily="34" charset="0"/>
              </a:rPr>
              <a:t>4. Créer une immersion mémorable pour améliorer le </a:t>
            </a:r>
            <a:r>
              <a:rPr lang="fr-FR" b="1" dirty="0">
                <a:solidFill>
                  <a:srgbClr val="C00000"/>
                </a:solidFill>
                <a:latin typeface="Trebuchet MS" panose="020B0603020202020204" pitchFamily="34" charset="0"/>
              </a:rPr>
              <a:t>bien-être</a:t>
            </a:r>
            <a:r>
              <a:rPr lang="fr-FR" b="1" dirty="0">
                <a:solidFill>
                  <a:srgbClr val="604E48"/>
                </a:solidFill>
                <a:latin typeface="Trebuchet MS" panose="020B0603020202020204" pitchFamily="34" charset="0"/>
              </a:rPr>
              <a:t> des personnes âgées</a:t>
            </a:r>
            <a:endParaRPr lang="fr-FR" b="1" i="0" dirty="0">
              <a:solidFill>
                <a:srgbClr val="604E48"/>
              </a:solidFill>
              <a:effectLst/>
              <a:latin typeface="Trebuchet MS" panose="020B0603020202020204" pitchFamily="34" charset="0"/>
            </a:endParaRPr>
          </a:p>
        </p:txBody>
      </p:sp>
      <p:sp>
        <p:nvSpPr>
          <p:cNvPr id="12" name="Rectangle 11"/>
          <p:cNvSpPr/>
          <p:nvPr/>
        </p:nvSpPr>
        <p:spPr>
          <a:xfrm>
            <a:off x="533133" y="9150666"/>
            <a:ext cx="3781425" cy="646331"/>
          </a:xfrm>
          <a:prstGeom prst="rect">
            <a:avLst/>
          </a:prstGeom>
        </p:spPr>
        <p:txBody>
          <a:bodyPr>
            <a:spAutoFit/>
          </a:bodyPr>
          <a:lstStyle/>
          <a:p>
            <a:pPr fontAlgn="base"/>
            <a:r>
              <a:rPr lang="fr-FR" b="1" dirty="0">
                <a:solidFill>
                  <a:srgbClr val="604E48"/>
                </a:solidFill>
                <a:latin typeface="Trebuchet MS" panose="020B0603020202020204" pitchFamily="34" charset="0"/>
              </a:rPr>
              <a:t>5. Soulager les douleurs grâce à un effet </a:t>
            </a:r>
            <a:r>
              <a:rPr lang="fr-FR" b="1" dirty="0">
                <a:solidFill>
                  <a:srgbClr val="C00000"/>
                </a:solidFill>
                <a:latin typeface="Trebuchet MS" panose="020B0603020202020204" pitchFamily="34" charset="0"/>
              </a:rPr>
              <a:t>analgésique</a:t>
            </a:r>
            <a:endParaRPr lang="fr-FR" b="1" i="0" dirty="0">
              <a:solidFill>
                <a:srgbClr val="C00000"/>
              </a:solidFill>
              <a:effectLst/>
              <a:latin typeface="Trebuchet MS" panose="020B0603020202020204" pitchFamily="34" charset="0"/>
            </a:endParaRPr>
          </a:p>
        </p:txBody>
      </p:sp>
    </p:spTree>
    <p:extLst>
      <p:ext uri="{BB962C8B-B14F-4D97-AF65-F5344CB8AC3E}">
        <p14:creationId xmlns:p14="http://schemas.microsoft.com/office/powerpoint/2010/main" val="2327514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6</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Actualités</a:t>
            </a:r>
            <a:endParaRPr lang="fr-FR" sz="2200" dirty="0">
              <a:solidFill>
                <a:srgbClr val="FFFFFF"/>
              </a:solidFill>
            </a:endParaRPr>
          </a:p>
        </p:txBody>
      </p:sp>
      <p:sp>
        <p:nvSpPr>
          <p:cNvPr id="3" name="Rectangle 2"/>
          <p:cNvSpPr/>
          <p:nvPr/>
        </p:nvSpPr>
        <p:spPr>
          <a:xfrm>
            <a:off x="1890713" y="5020360"/>
            <a:ext cx="3781425" cy="369332"/>
          </a:xfrm>
          <a:prstGeom prst="rect">
            <a:avLst/>
          </a:prstGeom>
        </p:spPr>
        <p:txBody>
          <a:bodyPr>
            <a:spAutoFit/>
          </a:bodyPr>
          <a:lstStyle/>
          <a:p>
            <a:endParaRPr lang="fr-FR" b="1" i="0" dirty="0">
              <a:solidFill>
                <a:srgbClr val="191919"/>
              </a:solidFill>
              <a:effectLst/>
              <a:latin typeface="LPO"/>
            </a:endParaRPr>
          </a:p>
        </p:txBody>
      </p:sp>
      <p:sp>
        <p:nvSpPr>
          <p:cNvPr id="2" name="Rectangle 1"/>
          <p:cNvSpPr/>
          <p:nvPr/>
        </p:nvSpPr>
        <p:spPr>
          <a:xfrm>
            <a:off x="1739901" y="1904405"/>
            <a:ext cx="4872038" cy="523220"/>
          </a:xfrm>
          <a:prstGeom prst="rect">
            <a:avLst/>
          </a:prstGeom>
        </p:spPr>
        <p:txBody>
          <a:bodyPr wrap="square">
            <a:spAutoFit/>
          </a:bodyPr>
          <a:lstStyle/>
          <a:p>
            <a:r>
              <a:rPr lang="fr-FR" sz="2800" dirty="0" smtClean="0">
                <a:solidFill>
                  <a:srgbClr val="604E48"/>
                </a:solidFill>
                <a:latin typeface="Trebuchet MS" panose="020B0603020202020204" pitchFamily="34" charset="0"/>
              </a:rPr>
              <a:t>Moments de vie au PASA</a:t>
            </a:r>
            <a:endParaRPr lang="fr-FR" sz="2800" dirty="0">
              <a:solidFill>
                <a:srgbClr val="604E48"/>
              </a:solidFill>
              <a:latin typeface="Trebuchet MS" panose="020B0603020202020204" pitchFamily="34" charset="0"/>
            </a:endParaRPr>
          </a:p>
        </p:txBody>
      </p:sp>
      <p:pic>
        <p:nvPicPr>
          <p:cNvPr id="4" name="Imag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1425" y="2629177"/>
            <a:ext cx="3998371" cy="2391183"/>
          </a:xfrm>
          <a:prstGeom prst="rect">
            <a:avLst/>
          </a:prstGeom>
          <a:ln>
            <a:noFill/>
          </a:ln>
          <a:effectLst>
            <a:softEdge rad="112500"/>
          </a:effectLst>
        </p:spPr>
      </p:pic>
      <p:pic>
        <p:nvPicPr>
          <p:cNvPr id="7" name="Imag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8346" y="4537625"/>
            <a:ext cx="4131204" cy="2470622"/>
          </a:xfrm>
          <a:prstGeom prst="rect">
            <a:avLst/>
          </a:prstGeom>
          <a:ln>
            <a:noFill/>
          </a:ln>
          <a:effectLst>
            <a:softEdge rad="112500"/>
          </a:effectLst>
        </p:spPr>
      </p:pic>
      <p:pic>
        <p:nvPicPr>
          <p:cNvPr id="13" name="Imag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46635" y="6659467"/>
            <a:ext cx="4076700" cy="2438027"/>
          </a:xfrm>
          <a:prstGeom prst="rect">
            <a:avLst/>
          </a:prstGeom>
          <a:ln>
            <a:noFill/>
          </a:ln>
          <a:effectLst>
            <a:softEdge rad="112500"/>
          </a:effectLst>
        </p:spPr>
      </p:pic>
      <p:pic>
        <p:nvPicPr>
          <p:cNvPr id="14" name="Imag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819360" y="7855261"/>
            <a:ext cx="3705555" cy="2216067"/>
          </a:xfrm>
          <a:prstGeom prst="rect">
            <a:avLst/>
          </a:prstGeom>
          <a:ln>
            <a:noFill/>
          </a:ln>
          <a:effectLst>
            <a:softEdge rad="112500"/>
          </a:effectLst>
        </p:spPr>
      </p:pic>
    </p:spTree>
    <p:extLst>
      <p:ext uri="{BB962C8B-B14F-4D97-AF65-F5344CB8AC3E}">
        <p14:creationId xmlns:p14="http://schemas.microsoft.com/office/powerpoint/2010/main" val="3441656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7</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Médiation animal</a:t>
            </a:r>
            <a:endParaRPr lang="fr-FR" sz="2200" dirty="0">
              <a:solidFill>
                <a:srgbClr val="FFFFFF"/>
              </a:solidFill>
            </a:endParaRPr>
          </a:p>
        </p:txBody>
      </p:sp>
      <p:sp>
        <p:nvSpPr>
          <p:cNvPr id="4" name="Rectangle 3"/>
          <p:cNvSpPr/>
          <p:nvPr/>
        </p:nvSpPr>
        <p:spPr>
          <a:xfrm>
            <a:off x="3846591" y="6164323"/>
            <a:ext cx="3781425" cy="3785652"/>
          </a:xfrm>
          <a:prstGeom prst="rect">
            <a:avLst/>
          </a:prstGeom>
        </p:spPr>
        <p:txBody>
          <a:bodyPr>
            <a:spAutoFit/>
          </a:bodyPr>
          <a:lstStyle/>
          <a:p>
            <a:r>
              <a:rPr lang="fr-FR" sz="1600" b="1" dirty="0">
                <a:solidFill>
                  <a:srgbClr val="C00000"/>
                </a:solidFill>
                <a:latin typeface="Trebuchet MS" panose="020B0603020202020204" pitchFamily="34" charset="0"/>
              </a:rPr>
              <a:t>Les bienfaits physiques de la médiation animale</a:t>
            </a:r>
          </a:p>
          <a:p>
            <a:r>
              <a:rPr lang="fr-FR" sz="1600" b="1" dirty="0">
                <a:solidFill>
                  <a:srgbClr val="604E48"/>
                </a:solidFill>
                <a:latin typeface="Trebuchet MS" panose="020B0603020202020204" pitchFamily="34" charset="0"/>
              </a:rPr>
              <a:t>La présence d'animaux en </a:t>
            </a:r>
            <a:r>
              <a:rPr lang="fr-FR" sz="1600" b="1" dirty="0" err="1">
                <a:solidFill>
                  <a:srgbClr val="604E48"/>
                </a:solidFill>
                <a:latin typeface="Trebuchet MS" panose="020B0603020202020204" pitchFamily="34" charset="0"/>
              </a:rPr>
              <a:t>Ehpad</a:t>
            </a:r>
            <a:r>
              <a:rPr lang="fr-FR" sz="1600" b="1" dirty="0">
                <a:solidFill>
                  <a:srgbClr val="604E48"/>
                </a:solidFill>
                <a:latin typeface="Trebuchet MS" panose="020B0603020202020204" pitchFamily="34" charset="0"/>
              </a:rPr>
              <a:t> peut avoir des effets positifs sur la santé physique des résidents. Les interactions avec les animaux peuvent encourager l'activité physique, stimuler la motricité fine et améliorer la coordination. Les séances de médiation animale, qui peuvent inclure des activités telles que le brossage des animaux ou des promenades, offrent aux résidents l'opportunité de rester actifs et de maintenir leur mobilité</a:t>
            </a:r>
            <a:r>
              <a:rPr lang="fr-FR" sz="1600" b="1" dirty="0">
                <a:solidFill>
                  <a:srgbClr val="4B4B4B"/>
                </a:solidFill>
                <a:latin typeface="Poppins"/>
              </a:rPr>
              <a:t>.</a:t>
            </a:r>
            <a:endParaRPr lang="fr-FR" sz="1600" b="1" i="0" dirty="0">
              <a:solidFill>
                <a:srgbClr val="4B4B4B"/>
              </a:solidFill>
              <a:effectLst/>
              <a:latin typeface="Poppins"/>
            </a:endParaRPr>
          </a:p>
        </p:txBody>
      </p:sp>
      <p:sp>
        <p:nvSpPr>
          <p:cNvPr id="8" name="Rectangle 7"/>
          <p:cNvSpPr/>
          <p:nvPr/>
        </p:nvSpPr>
        <p:spPr>
          <a:xfrm>
            <a:off x="361425" y="1812332"/>
            <a:ext cx="3781425" cy="4278094"/>
          </a:xfrm>
          <a:prstGeom prst="rect">
            <a:avLst/>
          </a:prstGeom>
        </p:spPr>
        <p:txBody>
          <a:bodyPr>
            <a:spAutoFit/>
          </a:bodyPr>
          <a:lstStyle/>
          <a:p>
            <a:r>
              <a:rPr lang="fr-FR" sz="1600" b="1" dirty="0">
                <a:solidFill>
                  <a:srgbClr val="C00000"/>
                </a:solidFill>
                <a:latin typeface="Trebuchet MS" panose="020B0603020202020204" pitchFamily="34" charset="0"/>
              </a:rPr>
              <a:t>Les bienfaits sociaux de la médiation animale</a:t>
            </a:r>
          </a:p>
          <a:p>
            <a:r>
              <a:rPr lang="fr-FR" sz="1600" b="1" dirty="0">
                <a:solidFill>
                  <a:srgbClr val="604E48"/>
                </a:solidFill>
                <a:latin typeface="Trebuchet MS" panose="020B0603020202020204" pitchFamily="34" charset="0"/>
              </a:rPr>
              <a:t>La médiation animale favorise également les interactions sociales entre les résidents et avec le personnel de l'</a:t>
            </a:r>
            <a:r>
              <a:rPr lang="fr-FR" sz="1600" b="1" dirty="0" err="1">
                <a:solidFill>
                  <a:srgbClr val="604E48"/>
                </a:solidFill>
                <a:latin typeface="Trebuchet MS" panose="020B0603020202020204" pitchFamily="34" charset="0"/>
              </a:rPr>
              <a:t>Ehpad</a:t>
            </a:r>
            <a:r>
              <a:rPr lang="fr-FR" sz="1600" b="1" dirty="0">
                <a:solidFill>
                  <a:srgbClr val="604E48"/>
                </a:solidFill>
                <a:latin typeface="Trebuchet MS" panose="020B0603020202020204" pitchFamily="34" charset="0"/>
              </a:rPr>
              <a:t>. Les animaux peuvent servir de catalyseurs pour des conversations et des activités partagées. Ils créent un point de rencontre pour les résidents, stimulant ainsi les échanges et les liens sociaux. De plus, la médiation animale peut également faciliter la communication entre les résidents et les professionnels de santé, améliorant ainsi la relation thérapeutique.</a:t>
            </a:r>
            <a:endParaRPr lang="fr-FR" sz="1600" b="1" i="0" dirty="0">
              <a:solidFill>
                <a:srgbClr val="604E48"/>
              </a:solidFill>
              <a:effectLst/>
              <a:latin typeface="Trebuchet MS" panose="020B0603020202020204" pitchFamily="34" charset="0"/>
            </a:endParaRPr>
          </a:p>
        </p:txBody>
      </p:sp>
      <p:pic>
        <p:nvPicPr>
          <p:cNvPr id="10" name="Imag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46635" y="6208039"/>
            <a:ext cx="3708757" cy="2781568"/>
          </a:xfrm>
          <a:prstGeom prst="rect">
            <a:avLst/>
          </a:prstGeom>
          <a:ln>
            <a:noFill/>
          </a:ln>
          <a:effectLst>
            <a:softEdge rad="112500"/>
          </a:effectLst>
        </p:spPr>
      </p:pic>
      <p:pic>
        <p:nvPicPr>
          <p:cNvPr id="12" name="Imag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142850" y="2769987"/>
            <a:ext cx="3346372" cy="2509780"/>
          </a:xfrm>
          <a:prstGeom prst="rect">
            <a:avLst/>
          </a:prstGeom>
          <a:ln>
            <a:noFill/>
          </a:ln>
          <a:effectLst>
            <a:softEdge rad="112500"/>
          </a:effectLst>
        </p:spPr>
      </p:pic>
    </p:spTree>
    <p:extLst>
      <p:ext uri="{BB962C8B-B14F-4D97-AF65-F5344CB8AC3E}">
        <p14:creationId xmlns:p14="http://schemas.microsoft.com/office/powerpoint/2010/main" val="3143644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r 25"/>
          <p:cNvGrpSpPr>
            <a:grpSpLocks noChangeAspect="1"/>
          </p:cNvGrpSpPr>
          <p:nvPr/>
        </p:nvGrpSpPr>
        <p:grpSpPr>
          <a:xfrm>
            <a:off x="184735" y="813801"/>
            <a:ext cx="854737" cy="831566"/>
            <a:chOff x="4764278" y="116651"/>
            <a:chExt cx="2725304" cy="2651424"/>
          </a:xfrm>
        </p:grpSpPr>
        <p:sp>
          <p:nvSpPr>
            <p:cNvPr id="6" name="Rectangle 5"/>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7" name="Image 6" descr="domusVi_fondempreinte_blanc.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8" name="Rectangle 16"/>
          <p:cNvSpPr txBox="1">
            <a:spLocks noChangeArrowheads="1"/>
          </p:cNvSpPr>
          <p:nvPr/>
        </p:nvSpPr>
        <p:spPr>
          <a:xfrm>
            <a:off x="611535" y="995584"/>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Médiation animal</a:t>
            </a:r>
            <a:endParaRPr lang="fr-FR" sz="2200" dirty="0">
              <a:solidFill>
                <a:srgbClr val="FFFFFF"/>
              </a:solidFill>
            </a:endParaRPr>
          </a:p>
        </p:txBody>
      </p:sp>
      <p:sp>
        <p:nvSpPr>
          <p:cNvPr id="9" name="Rectangle 8"/>
          <p:cNvSpPr/>
          <p:nvPr/>
        </p:nvSpPr>
        <p:spPr>
          <a:xfrm>
            <a:off x="451435" y="238727"/>
            <a:ext cx="3724096" cy="369332"/>
          </a:xfrm>
          <a:prstGeom prst="rect">
            <a:avLst/>
          </a:prstGeom>
        </p:spPr>
        <p:txBody>
          <a:bodyPr wrap="none">
            <a:spAutoFit/>
          </a:bodyPr>
          <a:lstStyle/>
          <a:p>
            <a:r>
              <a:rPr lang="fr-FR" b="1" dirty="0">
                <a:solidFill>
                  <a:srgbClr val="755E56"/>
                </a:solidFill>
                <a:latin typeface="Arial" panose="020B0604020202020204" pitchFamily="34" charset="0"/>
                <a:cs typeface="Arial" panose="020B0604020202020204" pitchFamily="34" charset="0"/>
              </a:rPr>
              <a:t>Journal interne de la Résidence </a:t>
            </a:r>
          </a:p>
        </p:txBody>
      </p:sp>
      <p:pic>
        <p:nvPicPr>
          <p:cNvPr id="10" name="Image 9"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pic>
        <p:nvPicPr>
          <p:cNvPr id="11" name="Image 10" descr="domusVi_fondempreinte_rouge_transparent copie.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pic>
        <p:nvPicPr>
          <p:cNvPr id="12" name="Imag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11499" y="4862842"/>
            <a:ext cx="4203968" cy="3152976"/>
          </a:xfrm>
          <a:prstGeom prst="rect">
            <a:avLst/>
          </a:prstGeom>
          <a:ln>
            <a:noFill/>
          </a:ln>
          <a:effectLst>
            <a:softEdge rad="112500"/>
          </a:effectLst>
        </p:spPr>
      </p:pic>
      <p:sp>
        <p:nvSpPr>
          <p:cNvPr id="13" name="Rectangle 12"/>
          <p:cNvSpPr/>
          <p:nvPr/>
        </p:nvSpPr>
        <p:spPr>
          <a:xfrm>
            <a:off x="416737" y="2052918"/>
            <a:ext cx="7034798" cy="2585323"/>
          </a:xfrm>
          <a:prstGeom prst="rect">
            <a:avLst/>
          </a:prstGeom>
        </p:spPr>
        <p:txBody>
          <a:bodyPr wrap="square">
            <a:spAutoFit/>
          </a:bodyPr>
          <a:lstStyle/>
          <a:p>
            <a:r>
              <a:rPr lang="fr-FR" b="1" dirty="0">
                <a:solidFill>
                  <a:srgbClr val="C00000"/>
                </a:solidFill>
                <a:latin typeface="Trebuchet MS" panose="020B0603020202020204" pitchFamily="34" charset="0"/>
              </a:rPr>
              <a:t>Les bienfaits psychologiques de la médiation animale</a:t>
            </a:r>
            <a:endParaRPr lang="fr-FR" dirty="0">
              <a:solidFill>
                <a:srgbClr val="C00000"/>
              </a:solidFill>
              <a:latin typeface="Trebuchet MS" panose="020B0603020202020204" pitchFamily="34" charset="0"/>
            </a:endParaRPr>
          </a:p>
          <a:p>
            <a:r>
              <a:rPr lang="fr-FR" dirty="0">
                <a:solidFill>
                  <a:srgbClr val="604E48"/>
                </a:solidFill>
                <a:latin typeface="Trebuchet MS" panose="020B0603020202020204" pitchFamily="34" charset="0"/>
              </a:rPr>
              <a:t>La médiation animale peut également avoir un impact significatif sur le bien-être psychologique des résidents en </a:t>
            </a:r>
            <a:r>
              <a:rPr lang="fr-FR" dirty="0" err="1">
                <a:solidFill>
                  <a:srgbClr val="604E48"/>
                </a:solidFill>
                <a:latin typeface="Trebuchet MS" panose="020B0603020202020204" pitchFamily="34" charset="0"/>
              </a:rPr>
              <a:t>Ehpad</a:t>
            </a:r>
            <a:r>
              <a:rPr lang="fr-FR" dirty="0">
                <a:solidFill>
                  <a:srgbClr val="604E48"/>
                </a:solidFill>
                <a:latin typeface="Trebuchet MS" panose="020B0603020202020204" pitchFamily="34" charset="0"/>
              </a:rPr>
              <a:t>. La simple présence d'animaux peut réduire le stress, l'anxiété et la solitude. Les animaux sont souvent perçus comme des sources de réconfort et de joie, ce qui peut améliorer l'humeur des résidents. De plus, les interactions avec les animaux peuvent favoriser la libération d'endorphines, les hormones du bonheur, ce qui contribue à une sensation générale de bien-être.</a:t>
            </a:r>
          </a:p>
        </p:txBody>
      </p:sp>
      <p:pic>
        <p:nvPicPr>
          <p:cNvPr id="14" name="Image 13"/>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05150" y="6854341"/>
            <a:ext cx="4095750" cy="3071813"/>
          </a:xfrm>
          <a:prstGeom prst="rect">
            <a:avLst/>
          </a:prstGeom>
          <a:ln>
            <a:noFill/>
          </a:ln>
          <a:effectLst>
            <a:softEdge rad="112500"/>
          </a:effectLst>
        </p:spPr>
      </p:pic>
      <p:sp>
        <p:nvSpPr>
          <p:cNvPr id="3" name="Rectangle 2"/>
          <p:cNvSpPr/>
          <p:nvPr/>
        </p:nvSpPr>
        <p:spPr>
          <a:xfrm>
            <a:off x="3670110" y="10231918"/>
            <a:ext cx="3781425" cy="369332"/>
          </a:xfrm>
          <a:prstGeom prst="rect">
            <a:avLst/>
          </a:prstGeom>
        </p:spPr>
        <p:txBody>
          <a:bodyPr>
            <a:spAutoFit/>
          </a:bodyPr>
          <a:lstStyle/>
          <a:p>
            <a:r>
              <a:rPr lang="fr-FR" dirty="0">
                <a:solidFill>
                  <a:schemeClr val="bg1"/>
                </a:solidFill>
                <a:latin typeface="Outfit"/>
              </a:rPr>
              <a:t>8</a:t>
            </a:r>
            <a:endParaRPr lang="fr-FR" dirty="0">
              <a:solidFill>
                <a:schemeClr val="bg1"/>
              </a:solidFill>
            </a:endParaRPr>
          </a:p>
        </p:txBody>
      </p:sp>
    </p:spTree>
    <p:extLst>
      <p:ext uri="{BB962C8B-B14F-4D97-AF65-F5344CB8AC3E}">
        <p14:creationId xmlns:p14="http://schemas.microsoft.com/office/powerpoint/2010/main" val="1590047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Image 36" descr="domusVi_fondempreinte_rouge_transparent copie.png"/>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3591563" y="10231918"/>
            <a:ext cx="379725" cy="373260"/>
          </a:xfrm>
          <a:prstGeom prst="rect">
            <a:avLst/>
          </a:prstGeom>
        </p:spPr>
      </p:pic>
      <p:sp>
        <p:nvSpPr>
          <p:cNvPr id="5" name="Espace réservé du numéro de diapositive 5"/>
          <p:cNvSpPr>
            <a:spLocks noGrp="1"/>
          </p:cNvSpPr>
          <p:nvPr>
            <p:ph type="sldNum" sz="quarter" idx="11"/>
          </p:nvPr>
        </p:nvSpPr>
        <p:spPr>
          <a:xfrm>
            <a:off x="3661657" y="10325738"/>
            <a:ext cx="239536" cy="136525"/>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lstStyle>
            <a:lvl1pPr>
              <a:defRPr sz="2100">
                <a:solidFill>
                  <a:schemeClr val="accent1"/>
                </a:solidFill>
                <a:latin typeface="Arial" charset="0"/>
                <a:ea typeface="ＭＳ Ｐゴシック" charset="0"/>
                <a:cs typeface="Arial" charset="0"/>
              </a:defRPr>
            </a:lvl1pPr>
            <a:lvl2pPr marL="742950" indent="-285750">
              <a:defRPr sz="1200">
                <a:solidFill>
                  <a:schemeClr val="tx1"/>
                </a:solidFill>
                <a:latin typeface="Arial" charset="0"/>
                <a:ea typeface="Arial" charset="0"/>
                <a:cs typeface="Arial" charset="0"/>
              </a:defRPr>
            </a:lvl2pPr>
            <a:lvl3pPr marL="1143000" indent="-228600">
              <a:defRPr sz="1200" b="1">
                <a:solidFill>
                  <a:schemeClr val="accent2"/>
                </a:solidFill>
                <a:latin typeface="Arial" charset="0"/>
                <a:ea typeface="Arial" charset="0"/>
                <a:cs typeface="Arial" charset="0"/>
              </a:defRPr>
            </a:lvl3pPr>
            <a:lvl4pPr marL="1600200" indent="-228600">
              <a:defRPr sz="900">
                <a:solidFill>
                  <a:schemeClr val="accent1"/>
                </a:solidFill>
                <a:latin typeface="Arial" charset="0"/>
                <a:ea typeface="Arial" charset="0"/>
                <a:cs typeface="Arial" charset="0"/>
              </a:defRPr>
            </a:lvl4pPr>
            <a:lvl5pPr marL="2057400" indent="-228600">
              <a:defRPr sz="900" b="1">
                <a:solidFill>
                  <a:schemeClr val="hlink"/>
                </a:solidFill>
                <a:latin typeface="Arial" charset="0"/>
                <a:ea typeface="Arial" charset="0"/>
                <a:cs typeface="Arial" charset="0"/>
              </a:defRPr>
            </a:lvl5pPr>
            <a:lvl6pPr marL="2514600" indent="-228600" eaLnBrk="0" hangingPunct="0">
              <a:defRPr sz="900" b="1">
                <a:solidFill>
                  <a:schemeClr val="hlink"/>
                </a:solidFill>
                <a:latin typeface="Arial" charset="0"/>
                <a:ea typeface="Arial" charset="0"/>
                <a:cs typeface="Arial" charset="0"/>
              </a:defRPr>
            </a:lvl6pPr>
            <a:lvl7pPr marL="2971800" indent="-228600" eaLnBrk="0" hangingPunct="0">
              <a:defRPr sz="900" b="1">
                <a:solidFill>
                  <a:schemeClr val="hlink"/>
                </a:solidFill>
                <a:latin typeface="Arial" charset="0"/>
                <a:ea typeface="Arial" charset="0"/>
                <a:cs typeface="Arial" charset="0"/>
              </a:defRPr>
            </a:lvl7pPr>
            <a:lvl8pPr marL="3429000" indent="-228600" eaLnBrk="0" hangingPunct="0">
              <a:defRPr sz="900" b="1">
                <a:solidFill>
                  <a:schemeClr val="hlink"/>
                </a:solidFill>
                <a:latin typeface="Arial" charset="0"/>
                <a:ea typeface="Arial" charset="0"/>
                <a:cs typeface="Arial" charset="0"/>
              </a:defRPr>
            </a:lvl8pPr>
            <a:lvl9pPr marL="3886200" indent="-228600" eaLnBrk="0" hangingPunct="0">
              <a:defRPr sz="900" b="1">
                <a:solidFill>
                  <a:schemeClr val="hlink"/>
                </a:solidFill>
                <a:latin typeface="Arial" charset="0"/>
                <a:ea typeface="Arial" charset="0"/>
                <a:cs typeface="Arial" charset="0"/>
              </a:defRPr>
            </a:lvl9pPr>
          </a:lstStyle>
          <a:p>
            <a:fld id="{6B3C6223-64A3-E84D-A27C-F26B3F695F74}" type="slidenum">
              <a:rPr lang="fr-FR" sz="1400" b="1">
                <a:solidFill>
                  <a:schemeClr val="bg1"/>
                </a:solidFill>
                <a:latin typeface="Arial"/>
                <a:cs typeface="Arial"/>
              </a:rPr>
              <a:pPr/>
              <a:t>9</a:t>
            </a:fld>
            <a:endParaRPr lang="fr-FR" sz="1400" b="1" dirty="0">
              <a:solidFill>
                <a:schemeClr val="bg1"/>
              </a:solidFill>
              <a:latin typeface="Arial"/>
              <a:cs typeface="Arial"/>
            </a:endParaRPr>
          </a:p>
        </p:txBody>
      </p:sp>
      <p:sp>
        <p:nvSpPr>
          <p:cNvPr id="31" name="Espace réservé du pied de page 4"/>
          <p:cNvSpPr txBox="1">
            <a:spLocks/>
          </p:cNvSpPr>
          <p:nvPr/>
        </p:nvSpPr>
        <p:spPr>
          <a:xfrm>
            <a:off x="675732" y="226375"/>
            <a:ext cx="5309867" cy="704335"/>
          </a:xfrm>
          <a:prstGeom prst="rect">
            <a:avLst/>
          </a:prstGeo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lIns="0" tIns="46800" rIns="0" bIns="46800" rtlCol="0" anchor="ctr"/>
          <a:lstStyle>
            <a:defPPr>
              <a:defRPr lang="fr-FR"/>
            </a:defPPr>
            <a:lvl1pPr marL="0" algn="ctr" defTabSz="457200" rtl="0" eaLnBrk="1" latinLnBrk="0" hangingPunct="1">
              <a:defRPr sz="1400" b="1" kern="1200">
                <a:solidFill>
                  <a:schemeClr val="accent2"/>
                </a:solidFill>
                <a:latin typeface="Arial" charset="0"/>
                <a:ea typeface="ＭＳ Ｐゴシック" charset="0"/>
                <a:cs typeface="Arial" charset="0"/>
              </a:defRPr>
            </a:lvl1pPr>
            <a:lvl2pPr marL="742950" indent="-285750" algn="l" defTabSz="457200" rtl="0" eaLnBrk="1" latinLnBrk="0" hangingPunct="1">
              <a:defRPr sz="1800" kern="1200">
                <a:solidFill>
                  <a:schemeClr val="hlink"/>
                </a:solidFill>
                <a:latin typeface="Arial" charset="0"/>
                <a:ea typeface="Arial" charset="0"/>
                <a:cs typeface="Arial" charset="0"/>
              </a:defRPr>
            </a:lvl2pPr>
            <a:lvl3pPr marL="1143000" indent="-228600" algn="l" defTabSz="457200" rtl="0" eaLnBrk="1" latinLnBrk="0" hangingPunct="1">
              <a:defRPr sz="1200" kern="1200">
                <a:solidFill>
                  <a:schemeClr val="tx1"/>
                </a:solidFill>
                <a:latin typeface="Arial" charset="0"/>
                <a:ea typeface="Arial" charset="0"/>
                <a:cs typeface="Arial" charset="0"/>
              </a:defRPr>
            </a:lvl3pPr>
            <a:lvl4pPr marL="1600200" indent="-228600" algn="l" defTabSz="457200" rtl="0" eaLnBrk="1" latinLnBrk="0" hangingPunct="1">
              <a:defRPr sz="1200" b="1" kern="1200">
                <a:solidFill>
                  <a:schemeClr val="tx1"/>
                </a:solidFill>
                <a:latin typeface="Arial" charset="0"/>
                <a:ea typeface="Arial" charset="0"/>
                <a:cs typeface="Arial" charset="0"/>
              </a:defRPr>
            </a:lvl4pPr>
            <a:lvl5pPr marL="2057400" indent="-228600" algn="l" defTabSz="457200" rtl="0" eaLnBrk="1" latinLnBrk="0" hangingPunct="1">
              <a:defRPr sz="1200" i="1" kern="1200">
                <a:solidFill>
                  <a:schemeClr val="tx1"/>
                </a:solidFill>
                <a:latin typeface="Arial" charset="0"/>
                <a:ea typeface="Arial" charset="0"/>
                <a:cs typeface="Arial" charset="0"/>
              </a:defRPr>
            </a:lvl5pPr>
            <a:lvl6pPr marL="2514600" indent="-228600" algn="l" defTabSz="457200" rtl="0" eaLnBrk="0" latinLnBrk="0" hangingPunct="0">
              <a:defRPr sz="1200" i="1" kern="1200">
                <a:solidFill>
                  <a:schemeClr val="tx1"/>
                </a:solidFill>
                <a:latin typeface="Arial" charset="0"/>
                <a:ea typeface="Arial" charset="0"/>
                <a:cs typeface="Arial" charset="0"/>
              </a:defRPr>
            </a:lvl6pPr>
            <a:lvl7pPr marL="2971800" indent="-228600" algn="l" defTabSz="457200" rtl="0" eaLnBrk="0" latinLnBrk="0" hangingPunct="0">
              <a:defRPr sz="1200" i="1" kern="1200">
                <a:solidFill>
                  <a:schemeClr val="tx1"/>
                </a:solidFill>
                <a:latin typeface="Arial" charset="0"/>
                <a:ea typeface="Arial" charset="0"/>
                <a:cs typeface="Arial" charset="0"/>
              </a:defRPr>
            </a:lvl7pPr>
            <a:lvl8pPr marL="3429000" indent="-228600" algn="l" defTabSz="457200" rtl="0" eaLnBrk="0" latinLnBrk="0" hangingPunct="0">
              <a:defRPr sz="1200" i="1" kern="1200">
                <a:solidFill>
                  <a:schemeClr val="tx1"/>
                </a:solidFill>
                <a:latin typeface="Arial" charset="0"/>
                <a:ea typeface="Arial" charset="0"/>
                <a:cs typeface="Arial" charset="0"/>
              </a:defRPr>
            </a:lvl8pPr>
            <a:lvl9pPr marL="3886200" indent="-228600" algn="l" defTabSz="457200" rtl="0" eaLnBrk="0" latinLnBrk="0" hangingPunct="0">
              <a:defRPr sz="1200" i="1" kern="1200">
                <a:solidFill>
                  <a:schemeClr val="tx1"/>
                </a:solidFill>
                <a:latin typeface="Arial" charset="0"/>
                <a:ea typeface="Arial" charset="0"/>
                <a:cs typeface="Arial" charset="0"/>
              </a:defRPr>
            </a:lvl9pPr>
          </a:lstStyle>
          <a:p>
            <a:pPr algn="l"/>
            <a:r>
              <a:rPr lang="fr-FR" sz="1800" dirty="0">
                <a:solidFill>
                  <a:srgbClr val="755E56"/>
                </a:solidFill>
              </a:rPr>
              <a:t>Journal interne de la Résidence </a:t>
            </a:r>
          </a:p>
        </p:txBody>
      </p:sp>
      <p:pic>
        <p:nvPicPr>
          <p:cNvPr id="36" name="Image 35" descr="DomusVi_logo_coul_baseline_H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9867" y="236068"/>
            <a:ext cx="1633623" cy="474425"/>
          </a:xfrm>
          <a:prstGeom prst="rect">
            <a:avLst/>
          </a:prstGeom>
        </p:spPr>
      </p:pic>
      <p:grpSp>
        <p:nvGrpSpPr>
          <p:cNvPr id="26" name="Grouper 25"/>
          <p:cNvGrpSpPr>
            <a:grpSpLocks noChangeAspect="1"/>
          </p:cNvGrpSpPr>
          <p:nvPr/>
        </p:nvGrpSpPr>
        <p:grpSpPr>
          <a:xfrm>
            <a:off x="146635" y="839828"/>
            <a:ext cx="854737" cy="831566"/>
            <a:chOff x="4764278" y="116651"/>
            <a:chExt cx="2725304" cy="2651424"/>
          </a:xfrm>
        </p:grpSpPr>
        <p:sp>
          <p:nvSpPr>
            <p:cNvPr id="28" name="Rectangle 27"/>
            <p:cNvSpPr/>
            <p:nvPr/>
          </p:nvSpPr>
          <p:spPr>
            <a:xfrm>
              <a:off x="4825805" y="213339"/>
              <a:ext cx="2598623" cy="2471752"/>
            </a:xfrm>
            <a:prstGeom prst="rect">
              <a:avLst/>
            </a:prstGeom>
            <a:solidFill>
              <a:srgbClr val="614E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 name="Image 37" descr="domusVi_fondempreinte_blanc.pn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4764278" y="116651"/>
              <a:ext cx="2725304" cy="2651424"/>
            </a:xfrm>
            <a:prstGeom prst="rect">
              <a:avLst/>
            </a:prstGeom>
            <a:noFill/>
            <a:ln>
              <a:noFill/>
            </a:ln>
          </p:spPr>
        </p:pic>
      </p:grpSp>
      <p:sp>
        <p:nvSpPr>
          <p:cNvPr id="39" name="Rectangle 16"/>
          <p:cNvSpPr txBox="1">
            <a:spLocks noChangeArrowheads="1"/>
          </p:cNvSpPr>
          <p:nvPr/>
        </p:nvSpPr>
        <p:spPr>
          <a:xfrm>
            <a:off x="361425" y="1011090"/>
            <a:ext cx="6840000" cy="467999"/>
          </a:xfrm>
          <a:prstGeom prst="rect">
            <a:avLst/>
          </a:prstGeom>
          <a:solidFill>
            <a:srgbClr val="604E48"/>
          </a:solidFill>
        </p:spPr>
        <p:txBody>
          <a:bodyPr vert="horz" lIns="180000" tIns="45720" rIns="91440" bIns="45720" rtlCol="0" anchor="ctr">
            <a:noAutofit/>
          </a:bodyPr>
          <a:lstStyle>
            <a:lvl1pPr algn="ctr" defTabSz="457200" rtl="0" eaLnBrk="1" latinLnBrk="0" hangingPunct="1">
              <a:spcBef>
                <a:spcPct val="0"/>
              </a:spcBef>
              <a:buNone/>
              <a:defRPr sz="3600" b="1" i="0" kern="1200">
                <a:solidFill>
                  <a:schemeClr val="tx1"/>
                </a:solidFill>
                <a:latin typeface="Arial"/>
                <a:ea typeface="+mj-ea"/>
                <a:cs typeface="Arial"/>
              </a:defRPr>
            </a:lvl1pPr>
          </a:lstStyle>
          <a:p>
            <a:pPr algn="l"/>
            <a:r>
              <a:rPr lang="fr-FR" sz="2200" dirty="0" smtClean="0">
                <a:solidFill>
                  <a:srgbClr val="FFFFFF"/>
                </a:solidFill>
              </a:rPr>
              <a:t>Actualités</a:t>
            </a:r>
            <a:endParaRPr lang="fr-FR" sz="2200" dirty="0">
              <a:solidFill>
                <a:srgbClr val="FFFFFF"/>
              </a:solidFill>
            </a:endParaRPr>
          </a:p>
        </p:txBody>
      </p:sp>
      <p:sp>
        <p:nvSpPr>
          <p:cNvPr id="3" name="ZoneTexte 2"/>
          <p:cNvSpPr txBox="1"/>
          <p:nvPr/>
        </p:nvSpPr>
        <p:spPr>
          <a:xfrm>
            <a:off x="2988471" y="1671394"/>
            <a:ext cx="1237839" cy="461665"/>
          </a:xfrm>
          <a:prstGeom prst="rect">
            <a:avLst/>
          </a:prstGeom>
          <a:noFill/>
        </p:spPr>
        <p:txBody>
          <a:bodyPr wrap="none" rtlCol="0">
            <a:spAutoFit/>
          </a:bodyPr>
          <a:lstStyle/>
          <a:p>
            <a:r>
              <a:rPr lang="fr-FR" sz="2400" b="1" dirty="0" smtClean="0">
                <a:solidFill>
                  <a:srgbClr val="C00000"/>
                </a:solidFill>
              </a:rPr>
              <a:t>CINEMA</a:t>
            </a:r>
            <a:endParaRPr lang="fr-FR" sz="2400" b="1" dirty="0">
              <a:solidFill>
                <a:srgbClr val="C00000"/>
              </a:solidFill>
            </a:endParaRPr>
          </a:p>
        </p:txBody>
      </p:sp>
      <p:sp>
        <p:nvSpPr>
          <p:cNvPr id="8" name="Rectangle 7"/>
          <p:cNvSpPr/>
          <p:nvPr/>
        </p:nvSpPr>
        <p:spPr>
          <a:xfrm>
            <a:off x="134622" y="5117454"/>
            <a:ext cx="4070345" cy="523220"/>
          </a:xfrm>
          <a:prstGeom prst="rect">
            <a:avLst/>
          </a:prstGeom>
        </p:spPr>
        <p:txBody>
          <a:bodyPr wrap="none">
            <a:spAutoFit/>
          </a:bodyPr>
          <a:lstStyle/>
          <a:p>
            <a:r>
              <a:rPr lang="fr-FR" sz="2800" b="1" dirty="0" smtClean="0">
                <a:solidFill>
                  <a:srgbClr val="604E48"/>
                </a:solidFill>
                <a:latin typeface="Trebuchet MS" panose="020B0603020202020204" pitchFamily="34" charset="0"/>
              </a:rPr>
              <a:t>Les bronzés font du ski</a:t>
            </a:r>
            <a:endParaRPr lang="fr-FR" sz="2800" b="1" dirty="0">
              <a:solidFill>
                <a:srgbClr val="604E48"/>
              </a:solidFill>
              <a:latin typeface="Trebuchet MS" panose="020B0603020202020204" pitchFamily="34" charset="0"/>
            </a:endParaRPr>
          </a:p>
        </p:txBody>
      </p:sp>
      <p:sp>
        <p:nvSpPr>
          <p:cNvPr id="10" name="ZoneTexte 9"/>
          <p:cNvSpPr txBox="1"/>
          <p:nvPr/>
        </p:nvSpPr>
        <p:spPr>
          <a:xfrm>
            <a:off x="4204967" y="6199555"/>
            <a:ext cx="3225178" cy="400110"/>
          </a:xfrm>
          <a:prstGeom prst="rect">
            <a:avLst/>
          </a:prstGeom>
          <a:noFill/>
        </p:spPr>
        <p:txBody>
          <a:bodyPr wrap="none" rtlCol="0">
            <a:spAutoFit/>
          </a:bodyPr>
          <a:lstStyle/>
          <a:p>
            <a:r>
              <a:rPr lang="fr-FR" sz="2000" b="1" dirty="0" smtClean="0">
                <a:solidFill>
                  <a:srgbClr val="604E48"/>
                </a:solidFill>
                <a:latin typeface="Trebuchet MS" panose="020B0603020202020204" pitchFamily="34" charset="0"/>
              </a:rPr>
              <a:t>Bienvenue chez les </a:t>
            </a:r>
            <a:r>
              <a:rPr lang="fr-FR" sz="2000" b="1" dirty="0" err="1" smtClean="0">
                <a:solidFill>
                  <a:srgbClr val="604E48"/>
                </a:solidFill>
                <a:latin typeface="Trebuchet MS" panose="020B0603020202020204" pitchFamily="34" charset="0"/>
              </a:rPr>
              <a:t>chti’s</a:t>
            </a:r>
            <a:endParaRPr lang="fr-FR" sz="2000" b="1" dirty="0">
              <a:solidFill>
                <a:srgbClr val="604E48"/>
              </a:solidFill>
              <a:latin typeface="Trebuchet MS" panose="020B0603020202020204" pitchFamily="34" charset="0"/>
            </a:endParaRPr>
          </a:p>
        </p:txBody>
      </p:sp>
      <p:pic>
        <p:nvPicPr>
          <p:cNvPr id="11" name="Image 10"/>
          <p:cNvPicPr>
            <a:picLocks noChangeAspect="1"/>
          </p:cNvPicPr>
          <p:nvPr/>
        </p:nvPicPr>
        <p:blipFill>
          <a:blip r:embed="rId5"/>
          <a:stretch>
            <a:fillRect/>
          </a:stretch>
        </p:blipFill>
        <p:spPr>
          <a:xfrm>
            <a:off x="4603564" y="2501712"/>
            <a:ext cx="2619375" cy="1743075"/>
          </a:xfrm>
          <a:prstGeom prst="rect">
            <a:avLst/>
          </a:prstGeom>
          <a:ln>
            <a:noFill/>
          </a:ln>
          <a:effectLst>
            <a:softEdge rad="112500"/>
          </a:effectLst>
        </p:spPr>
      </p:pic>
      <p:pic>
        <p:nvPicPr>
          <p:cNvPr id="12" name="Image 11"/>
          <p:cNvPicPr>
            <a:picLocks noChangeAspect="1"/>
          </p:cNvPicPr>
          <p:nvPr/>
        </p:nvPicPr>
        <p:blipFill>
          <a:blip r:embed="rId6"/>
          <a:stretch>
            <a:fillRect/>
          </a:stretch>
        </p:blipFill>
        <p:spPr>
          <a:xfrm>
            <a:off x="517414" y="6399610"/>
            <a:ext cx="2695686" cy="2695686"/>
          </a:xfrm>
          <a:prstGeom prst="rect">
            <a:avLst/>
          </a:prstGeom>
        </p:spPr>
      </p:pic>
      <p:pic>
        <p:nvPicPr>
          <p:cNvPr id="2" name="Image 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435503" y="6734384"/>
            <a:ext cx="3051175" cy="2288381"/>
          </a:xfrm>
          <a:prstGeom prst="rect">
            <a:avLst/>
          </a:prstGeom>
        </p:spPr>
      </p:pic>
      <p:pic>
        <p:nvPicPr>
          <p:cNvPr id="4" name="Image 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330979" y="2239667"/>
            <a:ext cx="2974337" cy="3965783"/>
          </a:xfrm>
          <a:prstGeom prst="rect">
            <a:avLst/>
          </a:prstGeom>
        </p:spPr>
      </p:pic>
      <p:pic>
        <p:nvPicPr>
          <p:cNvPr id="7" name="Image 6"/>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326346" y="2383747"/>
            <a:ext cx="3644942" cy="2733707"/>
          </a:xfrm>
          <a:prstGeom prst="rect">
            <a:avLst/>
          </a:prstGeom>
        </p:spPr>
      </p:pic>
      <p:sp>
        <p:nvSpPr>
          <p:cNvPr id="13" name="Rectangle 12"/>
          <p:cNvSpPr/>
          <p:nvPr/>
        </p:nvSpPr>
        <p:spPr>
          <a:xfrm>
            <a:off x="3450900" y="9045007"/>
            <a:ext cx="3020379" cy="523220"/>
          </a:xfrm>
          <a:prstGeom prst="rect">
            <a:avLst/>
          </a:prstGeom>
        </p:spPr>
        <p:txBody>
          <a:bodyPr wrap="none">
            <a:spAutoFit/>
          </a:bodyPr>
          <a:lstStyle/>
          <a:p>
            <a:r>
              <a:rPr lang="fr-FR" sz="2800" b="1" dirty="0" smtClean="0">
                <a:solidFill>
                  <a:srgbClr val="604E48"/>
                </a:solidFill>
                <a:latin typeface="Trebuchet MS" panose="020B0603020202020204" pitchFamily="34" charset="0"/>
              </a:rPr>
              <a:t>Astérix et Obélix</a:t>
            </a:r>
            <a:endParaRPr lang="fr-FR" sz="2800" b="1" dirty="0">
              <a:solidFill>
                <a:srgbClr val="604E48"/>
              </a:solidFill>
              <a:latin typeface="Trebuchet MS" panose="020B0603020202020204" pitchFamily="34" charset="0"/>
            </a:endParaRPr>
          </a:p>
        </p:txBody>
      </p:sp>
    </p:spTree>
    <p:extLst>
      <p:ext uri="{BB962C8B-B14F-4D97-AF65-F5344CB8AC3E}">
        <p14:creationId xmlns:p14="http://schemas.microsoft.com/office/powerpoint/2010/main" val="110546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4782</TotalTime>
  <Words>1698</Words>
  <Application>Microsoft Office PowerPoint</Application>
  <PresentationFormat>Personnalisé</PresentationFormat>
  <Paragraphs>194</Paragraphs>
  <Slides>25</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25</vt:i4>
      </vt:variant>
    </vt:vector>
  </HeadingPairs>
  <TitlesOfParts>
    <vt:vector size="36" baseType="lpstr">
      <vt:lpstr>ＭＳ Ｐゴシック</vt:lpstr>
      <vt:lpstr>Arial</vt:lpstr>
      <vt:lpstr>Calibri</vt:lpstr>
      <vt:lpstr>LPO</vt:lpstr>
      <vt:lpstr>Outfit</vt:lpstr>
      <vt:lpstr>Poppins</vt:lpstr>
      <vt:lpstr>PT Sans Narrow</vt:lpstr>
      <vt:lpstr>Source Sans Pro</vt:lpstr>
      <vt:lpstr>Source Serif Pro</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Journal interne de la Résidence  </vt:lpstr>
      <vt:lpstr>Actualités</vt:lpstr>
      <vt:lpstr>Actualités</vt:lpstr>
      <vt:lpstr>Sorties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 la résidence</vt:lpstr>
      <vt:lpstr>Sudoku</vt:lpstr>
      <vt:lpstr>Familyvi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Grégory Riboulet</dc:creator>
  <cp:lastModifiedBy>Medicis Pontpoint - Qualité de Vie</cp:lastModifiedBy>
  <cp:revision>180</cp:revision>
  <cp:lastPrinted>2024-04-05T12:25:13Z</cp:lastPrinted>
  <dcterms:created xsi:type="dcterms:W3CDTF">2017-02-14T13:34:35Z</dcterms:created>
  <dcterms:modified xsi:type="dcterms:W3CDTF">2024-04-10T08:19:12Z</dcterms:modified>
</cp:coreProperties>
</file>